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aleway"/>
      <p:regular r:id="rId52"/>
      <p:bold r:id="rId53"/>
      <p:italic r:id="rId54"/>
      <p:boldItalic r:id="rId55"/>
    </p:embeddedFont>
    <p:embeddedFont>
      <p:font typeface="Oswald"/>
      <p:regular r:id="rId56"/>
      <p:bold r:id="rId57"/>
    </p:embeddedFont>
    <p:embeddedFont>
      <p:font typeface="Homemade Apple"/>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AA0934-3A54-484A-89C7-E9CCFB1C3608}">
  <a:tblStyle styleId="{14AA0934-3A54-484A-89C7-E9CCFB1C36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6.xml"/><Relationship Id="rId55" Type="http://schemas.openxmlformats.org/officeDocument/2006/relationships/font" Target="fonts/Raleway-boldItalic.fntdata"/><Relationship Id="rId10" Type="http://schemas.openxmlformats.org/officeDocument/2006/relationships/slide" Target="slides/slide5.xml"/><Relationship Id="rId54" Type="http://schemas.openxmlformats.org/officeDocument/2006/relationships/font" Target="fonts/Raleway-italic.fntdata"/><Relationship Id="rId13" Type="http://schemas.openxmlformats.org/officeDocument/2006/relationships/slide" Target="slides/slide8.xml"/><Relationship Id="rId57" Type="http://schemas.openxmlformats.org/officeDocument/2006/relationships/font" Target="fonts/Oswald-bold.fntdata"/><Relationship Id="rId12" Type="http://schemas.openxmlformats.org/officeDocument/2006/relationships/slide" Target="slides/slide7.xml"/><Relationship Id="rId56"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HomemadeAppl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 name="Google Shape;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9471af9c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9471af9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8a56e4b34_1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e8a56e4b34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8a56e4b34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e8a56e4b3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8a56e4b34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e8a56e4b34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6e4cf4330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e6e4cf433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8a56e4b34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e8a56e4b3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
          <p:cNvSpPr txBox="1"/>
          <p:nvPr>
            <p:ph type="title"/>
          </p:nvPr>
        </p:nvSpPr>
        <p:spPr>
          <a:xfrm>
            <a:off x="782850" y="205988"/>
            <a:ext cx="7578300" cy="11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 name="Google Shape;14;p2"/>
          <p:cNvSpPr txBox="1"/>
          <p:nvPr>
            <p:ph idx="1" type="body"/>
          </p:nvPr>
        </p:nvSpPr>
        <p:spPr>
          <a:xfrm>
            <a:off x="1146000" y="1364719"/>
            <a:ext cx="6852000" cy="32397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15" name="Google Shape;15;p2"/>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type="title"/>
          </p:nvPr>
        </p:nvSpPr>
        <p:spPr>
          <a:xfrm>
            <a:off x="782850" y="205988"/>
            <a:ext cx="7578300" cy="11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 name="Google Shape;18;p3"/>
          <p:cNvSpPr txBox="1"/>
          <p:nvPr>
            <p:ph idx="1" type="body"/>
          </p:nvPr>
        </p:nvSpPr>
        <p:spPr>
          <a:xfrm>
            <a:off x="1050525" y="1364748"/>
            <a:ext cx="3418500" cy="29334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9" name="Google Shape;19;p3"/>
          <p:cNvSpPr txBox="1"/>
          <p:nvPr>
            <p:ph idx="2" type="body"/>
          </p:nvPr>
        </p:nvSpPr>
        <p:spPr>
          <a:xfrm>
            <a:off x="4674978" y="1364748"/>
            <a:ext cx="3418500" cy="29334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20" name="Google Shape;20;p3"/>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
          <p:cNvSpPr txBox="1"/>
          <p:nvPr>
            <p:ph type="ctrTitle"/>
          </p:nvPr>
        </p:nvSpPr>
        <p:spPr>
          <a:xfrm>
            <a:off x="1899300" y="1991813"/>
            <a:ext cx="53454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Raleway"/>
              <a:buNone/>
              <a:defRPr sz="3600">
                <a:latin typeface="Raleway"/>
                <a:ea typeface="Raleway"/>
                <a:cs typeface="Raleway"/>
                <a:sym typeface="Raleway"/>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
          <p:cNvSpPr txBox="1"/>
          <p:nvPr>
            <p:ph type="ctrTitle"/>
          </p:nvPr>
        </p:nvSpPr>
        <p:spPr>
          <a:xfrm>
            <a:off x="1501200" y="1297594"/>
            <a:ext cx="61416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Raleway"/>
              <a:buNone/>
              <a:defRPr sz="3000">
                <a:latin typeface="Raleway"/>
                <a:ea typeface="Raleway"/>
                <a:cs typeface="Raleway"/>
                <a:sym typeface="Raleway"/>
              </a:defRPr>
            </a:lvl1pPr>
            <a:lvl2pPr lvl="1" algn="ctr">
              <a:lnSpc>
                <a:spcPct val="100000"/>
              </a:lnSpc>
              <a:spcBef>
                <a:spcPts val="0"/>
              </a:spcBef>
              <a:spcAft>
                <a:spcPts val="0"/>
              </a:spcAft>
              <a:buSzPts val="3000"/>
              <a:buFont typeface="Raleway"/>
              <a:buNone/>
              <a:defRPr sz="3000">
                <a:latin typeface="Raleway"/>
                <a:ea typeface="Raleway"/>
                <a:cs typeface="Raleway"/>
                <a:sym typeface="Raleway"/>
              </a:defRPr>
            </a:lvl2pPr>
            <a:lvl3pPr lvl="2" algn="ctr">
              <a:lnSpc>
                <a:spcPct val="100000"/>
              </a:lnSpc>
              <a:spcBef>
                <a:spcPts val="0"/>
              </a:spcBef>
              <a:spcAft>
                <a:spcPts val="0"/>
              </a:spcAft>
              <a:buSzPts val="3000"/>
              <a:buFont typeface="Raleway"/>
              <a:buNone/>
              <a:defRPr sz="3000">
                <a:latin typeface="Raleway"/>
                <a:ea typeface="Raleway"/>
                <a:cs typeface="Raleway"/>
                <a:sym typeface="Raleway"/>
              </a:defRPr>
            </a:lvl3pPr>
            <a:lvl4pPr lvl="3" algn="ctr">
              <a:lnSpc>
                <a:spcPct val="100000"/>
              </a:lnSpc>
              <a:spcBef>
                <a:spcPts val="0"/>
              </a:spcBef>
              <a:spcAft>
                <a:spcPts val="0"/>
              </a:spcAft>
              <a:buSzPts val="3000"/>
              <a:buFont typeface="Raleway"/>
              <a:buNone/>
              <a:defRPr sz="3000">
                <a:latin typeface="Raleway"/>
                <a:ea typeface="Raleway"/>
                <a:cs typeface="Raleway"/>
                <a:sym typeface="Raleway"/>
              </a:defRPr>
            </a:lvl4pPr>
            <a:lvl5pPr lvl="4" algn="ctr">
              <a:lnSpc>
                <a:spcPct val="100000"/>
              </a:lnSpc>
              <a:spcBef>
                <a:spcPts val="0"/>
              </a:spcBef>
              <a:spcAft>
                <a:spcPts val="0"/>
              </a:spcAft>
              <a:buSzPts val="3000"/>
              <a:buFont typeface="Raleway"/>
              <a:buNone/>
              <a:defRPr sz="3000">
                <a:latin typeface="Raleway"/>
                <a:ea typeface="Raleway"/>
                <a:cs typeface="Raleway"/>
                <a:sym typeface="Raleway"/>
              </a:defRPr>
            </a:lvl5pPr>
            <a:lvl6pPr lvl="5" algn="ctr">
              <a:lnSpc>
                <a:spcPct val="100000"/>
              </a:lnSpc>
              <a:spcBef>
                <a:spcPts val="0"/>
              </a:spcBef>
              <a:spcAft>
                <a:spcPts val="0"/>
              </a:spcAft>
              <a:buSzPts val="3000"/>
              <a:buFont typeface="Raleway"/>
              <a:buNone/>
              <a:defRPr sz="3000">
                <a:latin typeface="Raleway"/>
                <a:ea typeface="Raleway"/>
                <a:cs typeface="Raleway"/>
                <a:sym typeface="Raleway"/>
              </a:defRPr>
            </a:lvl6pPr>
            <a:lvl7pPr lvl="6" algn="ctr">
              <a:lnSpc>
                <a:spcPct val="100000"/>
              </a:lnSpc>
              <a:spcBef>
                <a:spcPts val="0"/>
              </a:spcBef>
              <a:spcAft>
                <a:spcPts val="0"/>
              </a:spcAft>
              <a:buSzPts val="3000"/>
              <a:buFont typeface="Raleway"/>
              <a:buNone/>
              <a:defRPr sz="3000">
                <a:latin typeface="Raleway"/>
                <a:ea typeface="Raleway"/>
                <a:cs typeface="Raleway"/>
                <a:sym typeface="Raleway"/>
              </a:defRPr>
            </a:lvl7pPr>
            <a:lvl8pPr lvl="7" algn="ctr">
              <a:lnSpc>
                <a:spcPct val="100000"/>
              </a:lnSpc>
              <a:spcBef>
                <a:spcPts val="0"/>
              </a:spcBef>
              <a:spcAft>
                <a:spcPts val="0"/>
              </a:spcAft>
              <a:buSzPts val="3000"/>
              <a:buFont typeface="Raleway"/>
              <a:buNone/>
              <a:defRPr sz="3000">
                <a:latin typeface="Raleway"/>
                <a:ea typeface="Raleway"/>
                <a:cs typeface="Raleway"/>
                <a:sym typeface="Raleway"/>
              </a:defRPr>
            </a:lvl8pPr>
            <a:lvl9pPr lvl="8" algn="ctr">
              <a:lnSpc>
                <a:spcPct val="100000"/>
              </a:lnSpc>
              <a:spcBef>
                <a:spcPts val="0"/>
              </a:spcBef>
              <a:spcAft>
                <a:spcPts val="0"/>
              </a:spcAft>
              <a:buSzPts val="3000"/>
              <a:buFont typeface="Raleway"/>
              <a:buNone/>
              <a:defRPr sz="3000">
                <a:latin typeface="Raleway"/>
                <a:ea typeface="Raleway"/>
                <a:cs typeface="Raleway"/>
                <a:sym typeface="Raleway"/>
              </a:defRPr>
            </a:lvl9pPr>
          </a:lstStyle>
          <a:p/>
        </p:txBody>
      </p:sp>
      <p:sp>
        <p:nvSpPr>
          <p:cNvPr id="27" name="Google Shape;27;p6"/>
          <p:cNvSpPr txBox="1"/>
          <p:nvPr>
            <p:ph idx="1" type="subTitle"/>
          </p:nvPr>
        </p:nvSpPr>
        <p:spPr>
          <a:xfrm>
            <a:off x="1501200" y="2554310"/>
            <a:ext cx="61416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Homemade Apple"/>
              <a:buNone/>
              <a:defRPr sz="1800">
                <a:latin typeface="Homemade Apple"/>
                <a:ea typeface="Homemade Apple"/>
                <a:cs typeface="Homemade Apple"/>
                <a:sym typeface="Homemade Apple"/>
              </a:defRPr>
            </a:lvl1pPr>
            <a:lvl2pPr lvl="1" algn="ctr">
              <a:lnSpc>
                <a:spcPct val="100000"/>
              </a:lnSpc>
              <a:spcBef>
                <a:spcPts val="0"/>
              </a:spcBef>
              <a:spcAft>
                <a:spcPts val="0"/>
              </a:spcAft>
              <a:buSzPts val="1800"/>
              <a:buFont typeface="Homemade Apple"/>
              <a:buNone/>
              <a:defRPr sz="1800">
                <a:latin typeface="Homemade Apple"/>
                <a:ea typeface="Homemade Apple"/>
                <a:cs typeface="Homemade Apple"/>
                <a:sym typeface="Homemade Apple"/>
              </a:defRPr>
            </a:lvl2pPr>
            <a:lvl3pPr lvl="2" algn="ctr">
              <a:lnSpc>
                <a:spcPct val="100000"/>
              </a:lnSpc>
              <a:spcBef>
                <a:spcPts val="0"/>
              </a:spcBef>
              <a:spcAft>
                <a:spcPts val="0"/>
              </a:spcAft>
              <a:buSzPts val="1800"/>
              <a:buFont typeface="Homemade Apple"/>
              <a:buNone/>
              <a:defRPr sz="1800">
                <a:latin typeface="Homemade Apple"/>
                <a:ea typeface="Homemade Apple"/>
                <a:cs typeface="Homemade Apple"/>
                <a:sym typeface="Homemade Apple"/>
              </a:defRPr>
            </a:lvl3pPr>
            <a:lvl4pPr lvl="3"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4pPr>
            <a:lvl5pPr lvl="4"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5pPr>
            <a:lvl6pPr lvl="5"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6pPr>
            <a:lvl7pPr lvl="6"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7pPr>
            <a:lvl8pPr lvl="7"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8pPr>
            <a:lvl9pPr lvl="8" algn="ctr">
              <a:lnSpc>
                <a:spcPct val="100000"/>
              </a:lnSpc>
              <a:spcBef>
                <a:spcPts val="0"/>
              </a:spcBef>
              <a:spcAft>
                <a:spcPts val="0"/>
              </a:spcAft>
              <a:buSzPts val="2400"/>
              <a:buFont typeface="Homemade Apple"/>
              <a:buNone/>
              <a:defRPr>
                <a:latin typeface="Homemade Apple"/>
                <a:ea typeface="Homemade Apple"/>
                <a:cs typeface="Homemade Apple"/>
                <a:sym typeface="Homemade Apple"/>
              </a:defRPr>
            </a:lvl9pPr>
          </a:lstStyle>
          <a:p/>
        </p:txBody>
      </p:sp>
      <p:sp>
        <p:nvSpPr>
          <p:cNvPr id="28" name="Google Shape;28;p6"/>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p:nvPr/>
        </p:nvSpPr>
        <p:spPr>
          <a:xfrm>
            <a:off x="4158725" y="1509350"/>
            <a:ext cx="826550" cy="688000"/>
          </a:xfrm>
          <a:prstGeom prst="rect">
            <a:avLst/>
          </a:prstGeom>
        </p:spPr>
        <p:txBody>
          <a:bodyPr>
            <a:prstTxWarp prst="textPlain"/>
          </a:bodyPr>
          <a:lstStyle/>
          <a:p>
            <a:pPr lvl="0" algn="ctr"/>
            <a:r>
              <a:rPr b="1" i="0">
                <a:ln>
                  <a:noFill/>
                </a:ln>
                <a:solidFill>
                  <a:srgbClr val="20124D">
                    <a:alpha val="28235"/>
                  </a:srgbClr>
                </a:solidFill>
                <a:latin typeface="Arial"/>
              </a:rPr>
              <a:t>“</a:t>
            </a:r>
          </a:p>
        </p:txBody>
      </p:sp>
      <p:sp>
        <p:nvSpPr>
          <p:cNvPr id="31" name="Google Shape;31;p7"/>
          <p:cNvSpPr txBox="1"/>
          <p:nvPr>
            <p:ph idx="1" type="body"/>
          </p:nvPr>
        </p:nvSpPr>
        <p:spPr>
          <a:xfrm>
            <a:off x="1643400" y="1849275"/>
            <a:ext cx="5857200" cy="29196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600"/>
              </a:spcBef>
              <a:spcAft>
                <a:spcPts val="0"/>
              </a:spcAft>
              <a:buSzPts val="2400"/>
              <a:buFont typeface="Homemade Apple"/>
              <a:buChar char="✘"/>
              <a:defRPr sz="2400">
                <a:latin typeface="Homemade Apple"/>
                <a:ea typeface="Homemade Apple"/>
                <a:cs typeface="Homemade Apple"/>
                <a:sym typeface="Homemade Apple"/>
              </a:defRPr>
            </a:lvl1pPr>
            <a:lvl2pPr indent="-381000" lvl="1" marL="914400" algn="ctr">
              <a:lnSpc>
                <a:spcPct val="115000"/>
              </a:lnSpc>
              <a:spcBef>
                <a:spcPts val="0"/>
              </a:spcBef>
              <a:spcAft>
                <a:spcPts val="0"/>
              </a:spcAft>
              <a:buSzPts val="2400"/>
              <a:buFont typeface="Homemade Apple"/>
              <a:buChar char="○"/>
              <a:defRPr>
                <a:latin typeface="Homemade Apple"/>
                <a:ea typeface="Homemade Apple"/>
                <a:cs typeface="Homemade Apple"/>
                <a:sym typeface="Homemade Apple"/>
              </a:defRPr>
            </a:lvl2pPr>
            <a:lvl3pPr indent="-381000" lvl="2" marL="1371600" algn="ctr">
              <a:lnSpc>
                <a:spcPct val="115000"/>
              </a:lnSpc>
              <a:spcBef>
                <a:spcPts val="0"/>
              </a:spcBef>
              <a:spcAft>
                <a:spcPts val="0"/>
              </a:spcAft>
              <a:buSzPts val="2400"/>
              <a:buFont typeface="Homemade Apple"/>
              <a:buChar char="■"/>
              <a:defRPr>
                <a:latin typeface="Homemade Apple"/>
                <a:ea typeface="Homemade Apple"/>
                <a:cs typeface="Homemade Apple"/>
                <a:sym typeface="Homemade Apple"/>
              </a:defRPr>
            </a:lvl3pPr>
            <a:lvl4pPr indent="-381000" lvl="3" marL="18288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4pPr>
            <a:lvl5pPr indent="-381000" lvl="4" marL="22860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5pPr>
            <a:lvl6pPr indent="-381000" lvl="5" marL="27432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6pPr>
            <a:lvl7pPr indent="-381000" lvl="6" marL="32004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7pPr>
            <a:lvl8pPr indent="-381000" lvl="7" marL="36576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8pPr>
            <a:lvl9pPr indent="-381000" lvl="8" marL="4114800" algn="ctr">
              <a:lnSpc>
                <a:spcPct val="115000"/>
              </a:lnSpc>
              <a:spcBef>
                <a:spcPts val="0"/>
              </a:spcBef>
              <a:spcAft>
                <a:spcPts val="0"/>
              </a:spcAft>
              <a:buSzPts val="2400"/>
              <a:buFont typeface="Homemade Apple"/>
              <a:buChar char="■"/>
              <a:defRPr sz="2400">
                <a:latin typeface="Homemade Apple"/>
                <a:ea typeface="Homemade Apple"/>
                <a:cs typeface="Homemade Apple"/>
                <a:sym typeface="Homemade Apple"/>
              </a:defRPr>
            </a:lvl9pPr>
          </a:lstStyle>
          <a:p/>
        </p:txBody>
      </p:sp>
      <p:sp>
        <p:nvSpPr>
          <p:cNvPr id="32" name="Google Shape;32;p7"/>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782850" y="205988"/>
            <a:ext cx="7578300" cy="11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8"/>
          <p:cNvSpPr txBox="1"/>
          <p:nvPr>
            <p:ph idx="1" type="body"/>
          </p:nvPr>
        </p:nvSpPr>
        <p:spPr>
          <a:xfrm>
            <a:off x="706500" y="1364749"/>
            <a:ext cx="2491800" cy="30636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6" name="Google Shape;36;p8"/>
          <p:cNvSpPr txBox="1"/>
          <p:nvPr>
            <p:ph idx="2" type="body"/>
          </p:nvPr>
        </p:nvSpPr>
        <p:spPr>
          <a:xfrm>
            <a:off x="3326101" y="1364749"/>
            <a:ext cx="2491800" cy="30636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7" name="Google Shape;37;p8"/>
          <p:cNvSpPr txBox="1"/>
          <p:nvPr>
            <p:ph idx="3" type="body"/>
          </p:nvPr>
        </p:nvSpPr>
        <p:spPr>
          <a:xfrm>
            <a:off x="5945701" y="1364749"/>
            <a:ext cx="2491800" cy="30636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8" name="Google Shape;38;p8"/>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782850" y="205988"/>
            <a:ext cx="7578300" cy="115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 name="Google Shape;41;p9"/>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600"/>
              <a:buFont typeface="Homemade Apple"/>
              <a:buNone/>
              <a:defRPr sz="1600">
                <a:latin typeface="Homemade Apple"/>
                <a:ea typeface="Homemade Apple"/>
                <a:cs typeface="Homemade Apple"/>
                <a:sym typeface="Homemade Apple"/>
              </a:defRPr>
            </a:lvl1pPr>
          </a:lstStyle>
          <a:p/>
        </p:txBody>
      </p:sp>
      <p:sp>
        <p:nvSpPr>
          <p:cNvPr id="44" name="Google Shape;44;p10"/>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00000"/>
        </a:solidFill>
      </p:bgPr>
    </p:bg>
    <p:spTree>
      <p:nvGrpSpPr>
        <p:cNvPr id="5" name="Shape 5"/>
        <p:cNvGrpSpPr/>
        <p:nvPr/>
      </p:nvGrpSpPr>
      <p:grpSpPr>
        <a:xfrm>
          <a:off x="0" y="0"/>
          <a:ext cx="0" cy="0"/>
          <a:chOff x="0" y="0"/>
          <a:chExt cx="0" cy="0"/>
        </a:xfrm>
      </p:grpSpPr>
      <p:sp>
        <p:nvSpPr>
          <p:cNvPr id="6" name="Google Shape;6;p1"/>
          <p:cNvSpPr/>
          <p:nvPr/>
        </p:nvSpPr>
        <p:spPr>
          <a:xfrm>
            <a:off x="-125" y="0"/>
            <a:ext cx="9144000" cy="5154900"/>
          </a:xfrm>
          <a:prstGeom prst="rect">
            <a:avLst/>
          </a:prstGeom>
          <a:solidFill>
            <a:srgbClr val="021526">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
          <p:cNvSpPr/>
          <p:nvPr/>
        </p:nvSpPr>
        <p:spPr>
          <a:xfrm>
            <a:off x="195250" y="187775"/>
            <a:ext cx="8753400" cy="4767900"/>
          </a:xfrm>
          <a:prstGeom prst="rect">
            <a:avLst/>
          </a:prstGeom>
          <a:noFill/>
          <a:ln cap="flat"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
          <p:cNvSpPr txBox="1"/>
          <p:nvPr>
            <p:ph type="title"/>
          </p:nvPr>
        </p:nvSpPr>
        <p:spPr>
          <a:xfrm>
            <a:off x="782850" y="205988"/>
            <a:ext cx="7578300" cy="1158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400"/>
              <a:buFont typeface="Homemade Apple"/>
              <a:buNone/>
              <a:defRPr b="0" i="0" sz="1400" u="none" cap="none" strike="noStrike">
                <a:solidFill>
                  <a:schemeClr val="lt1"/>
                </a:solidFill>
                <a:latin typeface="Homemade Apple"/>
                <a:ea typeface="Homemade Apple"/>
                <a:cs typeface="Homemade Apple"/>
                <a:sym typeface="Homemade Apple"/>
              </a:defRPr>
            </a:lvl1pPr>
            <a:lvl2pPr lvl="1" marR="0" rtl="0" algn="ctr">
              <a:lnSpc>
                <a:spcPct val="100000"/>
              </a:lnSpc>
              <a:spcBef>
                <a:spcPts val="0"/>
              </a:spcBef>
              <a:spcAft>
                <a:spcPts val="0"/>
              </a:spcAft>
              <a:buClr>
                <a:schemeClr val="lt1"/>
              </a:buClr>
              <a:buSzPts val="1400"/>
              <a:buFont typeface="Homemade Apple"/>
              <a:buNone/>
              <a:defRPr b="0" i="0" sz="1400" u="none" cap="none" strike="noStrike">
                <a:solidFill>
                  <a:schemeClr val="lt1"/>
                </a:solidFill>
                <a:latin typeface="Homemade Apple"/>
                <a:ea typeface="Homemade Apple"/>
                <a:cs typeface="Homemade Apple"/>
                <a:sym typeface="Homemade Apple"/>
              </a:defRPr>
            </a:lvl2pPr>
            <a:lvl3pPr lvl="2" marR="0" rtl="0" algn="ctr">
              <a:lnSpc>
                <a:spcPct val="100000"/>
              </a:lnSpc>
              <a:spcBef>
                <a:spcPts val="0"/>
              </a:spcBef>
              <a:spcAft>
                <a:spcPts val="0"/>
              </a:spcAft>
              <a:buClr>
                <a:schemeClr val="lt1"/>
              </a:buClr>
              <a:buSzPts val="1400"/>
              <a:buFont typeface="Homemade Apple"/>
              <a:buNone/>
              <a:defRPr b="0" i="0" sz="1400" u="none" cap="none" strike="noStrike">
                <a:solidFill>
                  <a:schemeClr val="lt1"/>
                </a:solidFill>
                <a:latin typeface="Homemade Apple"/>
                <a:ea typeface="Homemade Apple"/>
                <a:cs typeface="Homemade Apple"/>
                <a:sym typeface="Homemade Apple"/>
              </a:defRPr>
            </a:lvl3pPr>
            <a:lvl4pPr lvl="3" marR="0" rtl="0" algn="ctr">
              <a:lnSpc>
                <a:spcPct val="100000"/>
              </a:lnSpc>
              <a:spcBef>
                <a:spcPts val="0"/>
              </a:spcBef>
              <a:spcAft>
                <a:spcPts val="0"/>
              </a:spcAft>
              <a:buClr>
                <a:schemeClr val="lt1"/>
              </a:buClr>
              <a:buSzPts val="1400"/>
              <a:buFont typeface="Homemade Apple"/>
              <a:buNone/>
              <a:defRPr b="0" i="0" sz="1400" u="none" cap="none" strike="noStrike">
                <a:solidFill>
                  <a:schemeClr val="lt1"/>
                </a:solidFill>
                <a:latin typeface="Homemade Apple"/>
                <a:ea typeface="Homemade Apple"/>
                <a:cs typeface="Homemade Apple"/>
                <a:sym typeface="Homemade Apple"/>
              </a:defRPr>
            </a:lvl4pPr>
            <a:lvl5pPr lvl="4" marR="0" rtl="0" algn="ctr">
              <a:lnSpc>
                <a:spcPct val="100000"/>
              </a:lnSpc>
              <a:spcBef>
                <a:spcPts val="0"/>
              </a:spcBef>
              <a:spcAft>
                <a:spcPts val="0"/>
              </a:spcAft>
              <a:buClr>
                <a:schemeClr val="lt1"/>
              </a:buClr>
              <a:buSzPts val="1400"/>
              <a:buFont typeface="Homemade Apple"/>
              <a:buNone/>
              <a:defRPr b="0" i="0" sz="1400" u="none" cap="none" strike="noStrike">
                <a:solidFill>
                  <a:schemeClr val="lt1"/>
                </a:solidFill>
                <a:latin typeface="Homemade Apple"/>
                <a:ea typeface="Homemade Apple"/>
                <a:cs typeface="Homemade Apple"/>
                <a:sym typeface="Homemade Apple"/>
              </a:defRPr>
            </a:lvl5pPr>
            <a:lvl6pPr lvl="5" marR="0" rtl="0" algn="ctr">
              <a:lnSpc>
                <a:spcPct val="100000"/>
              </a:lnSpc>
              <a:spcBef>
                <a:spcPts val="0"/>
              </a:spcBef>
              <a:spcAft>
                <a:spcPts val="0"/>
              </a:spcAft>
              <a:buClr>
                <a:schemeClr val="lt1"/>
              </a:buClr>
              <a:buSzPts val="1400"/>
              <a:buFont typeface="Homemade Apple"/>
              <a:buNone/>
              <a:defRPr b="0" i="0" sz="1400" u="none" cap="none" strike="noStrike">
                <a:solidFill>
                  <a:schemeClr val="lt1"/>
                </a:solidFill>
                <a:latin typeface="Homemade Apple"/>
                <a:ea typeface="Homemade Apple"/>
                <a:cs typeface="Homemade Apple"/>
                <a:sym typeface="Homemade Apple"/>
              </a:defRPr>
            </a:lvl6pPr>
            <a:lvl7pPr lvl="6" marR="0" rtl="0" algn="ctr">
              <a:lnSpc>
                <a:spcPct val="100000"/>
              </a:lnSpc>
              <a:spcBef>
                <a:spcPts val="0"/>
              </a:spcBef>
              <a:spcAft>
                <a:spcPts val="0"/>
              </a:spcAft>
              <a:buClr>
                <a:schemeClr val="lt1"/>
              </a:buClr>
              <a:buSzPts val="1400"/>
              <a:buFont typeface="Homemade Apple"/>
              <a:buNone/>
              <a:defRPr b="0" i="0" sz="1400" u="none" cap="none" strike="noStrike">
                <a:solidFill>
                  <a:schemeClr val="lt1"/>
                </a:solidFill>
                <a:latin typeface="Homemade Apple"/>
                <a:ea typeface="Homemade Apple"/>
                <a:cs typeface="Homemade Apple"/>
                <a:sym typeface="Homemade Apple"/>
              </a:defRPr>
            </a:lvl7pPr>
            <a:lvl8pPr lvl="7" marR="0" rtl="0" algn="ctr">
              <a:lnSpc>
                <a:spcPct val="100000"/>
              </a:lnSpc>
              <a:spcBef>
                <a:spcPts val="0"/>
              </a:spcBef>
              <a:spcAft>
                <a:spcPts val="0"/>
              </a:spcAft>
              <a:buClr>
                <a:schemeClr val="lt1"/>
              </a:buClr>
              <a:buSzPts val="1400"/>
              <a:buFont typeface="Homemade Apple"/>
              <a:buNone/>
              <a:defRPr b="0" i="0" sz="1400" u="none" cap="none" strike="noStrike">
                <a:solidFill>
                  <a:schemeClr val="lt1"/>
                </a:solidFill>
                <a:latin typeface="Homemade Apple"/>
                <a:ea typeface="Homemade Apple"/>
                <a:cs typeface="Homemade Apple"/>
                <a:sym typeface="Homemade Apple"/>
              </a:defRPr>
            </a:lvl8pPr>
            <a:lvl9pPr lvl="8" marR="0" rtl="0" algn="ctr">
              <a:lnSpc>
                <a:spcPct val="100000"/>
              </a:lnSpc>
              <a:spcBef>
                <a:spcPts val="0"/>
              </a:spcBef>
              <a:spcAft>
                <a:spcPts val="0"/>
              </a:spcAft>
              <a:buClr>
                <a:schemeClr val="lt1"/>
              </a:buClr>
              <a:buSzPts val="1400"/>
              <a:buFont typeface="Homemade Apple"/>
              <a:buNone/>
              <a:defRPr b="0" i="0" sz="1400" u="none" cap="none" strike="noStrike">
                <a:solidFill>
                  <a:schemeClr val="lt1"/>
                </a:solidFill>
                <a:latin typeface="Homemade Apple"/>
                <a:ea typeface="Homemade Apple"/>
                <a:cs typeface="Homemade Apple"/>
                <a:sym typeface="Homemade Apple"/>
              </a:defRPr>
            </a:lvl9pPr>
          </a:lstStyle>
          <a:p/>
        </p:txBody>
      </p:sp>
      <p:sp>
        <p:nvSpPr>
          <p:cNvPr id="9" name="Google Shape;9;p1"/>
          <p:cNvSpPr txBox="1"/>
          <p:nvPr>
            <p:ph idx="1" type="body"/>
          </p:nvPr>
        </p:nvSpPr>
        <p:spPr>
          <a:xfrm>
            <a:off x="782850" y="1364719"/>
            <a:ext cx="7578300" cy="32397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lt1"/>
              </a:buClr>
              <a:buSzPts val="2400"/>
              <a:buFont typeface="Raleway"/>
              <a:buChar char="✘"/>
              <a:defRPr b="0" i="0" sz="2400" u="none" cap="none" strike="noStrike">
                <a:solidFill>
                  <a:schemeClr val="lt1"/>
                </a:solidFill>
                <a:latin typeface="Raleway"/>
                <a:ea typeface="Raleway"/>
                <a:cs typeface="Raleway"/>
                <a:sym typeface="Raleway"/>
              </a:defRPr>
            </a:lvl1pPr>
            <a:lvl2pPr indent="-381000" lvl="1" marL="914400" marR="0" rtl="0" algn="l">
              <a:lnSpc>
                <a:spcPct val="100000"/>
              </a:lnSpc>
              <a:spcBef>
                <a:spcPts val="0"/>
              </a:spcBef>
              <a:spcAft>
                <a:spcPts val="0"/>
              </a:spcAft>
              <a:buClr>
                <a:schemeClr val="lt1"/>
              </a:buClr>
              <a:buSzPts val="2400"/>
              <a:buFont typeface="Raleway"/>
              <a:buChar char="○"/>
              <a:defRPr b="0" i="0" sz="2400" u="none" cap="none" strike="noStrike">
                <a:solidFill>
                  <a:schemeClr val="lt1"/>
                </a:solidFill>
                <a:latin typeface="Raleway"/>
                <a:ea typeface="Raleway"/>
                <a:cs typeface="Raleway"/>
                <a:sym typeface="Raleway"/>
              </a:defRPr>
            </a:lvl2pPr>
            <a:lvl3pPr indent="-381000" lvl="2" marL="1371600" marR="0" rtl="0" algn="l">
              <a:lnSpc>
                <a:spcPct val="100000"/>
              </a:lnSpc>
              <a:spcBef>
                <a:spcPts val="0"/>
              </a:spcBef>
              <a:spcAft>
                <a:spcPts val="0"/>
              </a:spcAft>
              <a:buClr>
                <a:schemeClr val="lt1"/>
              </a:buClr>
              <a:buSzPts val="2400"/>
              <a:buFont typeface="Raleway"/>
              <a:buChar char="■"/>
              <a:defRPr b="0" i="0" sz="2400" u="none" cap="none" strike="noStrike">
                <a:solidFill>
                  <a:schemeClr val="lt1"/>
                </a:solidFill>
                <a:latin typeface="Raleway"/>
                <a:ea typeface="Raleway"/>
                <a:cs typeface="Raleway"/>
                <a:sym typeface="Raleway"/>
              </a:defRPr>
            </a:lvl3pPr>
            <a:lvl4pPr indent="-381000" lvl="3" marL="1828800" marR="0" rtl="0" algn="l">
              <a:lnSpc>
                <a:spcPct val="100000"/>
              </a:lnSpc>
              <a:spcBef>
                <a:spcPts val="0"/>
              </a:spcBef>
              <a:spcAft>
                <a:spcPts val="0"/>
              </a:spcAft>
              <a:buClr>
                <a:schemeClr val="lt1"/>
              </a:buClr>
              <a:buSzPts val="2400"/>
              <a:buFont typeface="Raleway"/>
              <a:buChar char="●"/>
              <a:defRPr b="0" i="0" sz="2400" u="none" cap="none" strike="noStrike">
                <a:solidFill>
                  <a:schemeClr val="lt1"/>
                </a:solidFill>
                <a:latin typeface="Raleway"/>
                <a:ea typeface="Raleway"/>
                <a:cs typeface="Raleway"/>
                <a:sym typeface="Raleway"/>
              </a:defRPr>
            </a:lvl4pPr>
            <a:lvl5pPr indent="-381000" lvl="4" marL="2286000" marR="0" rtl="0" algn="l">
              <a:lnSpc>
                <a:spcPct val="100000"/>
              </a:lnSpc>
              <a:spcBef>
                <a:spcPts val="0"/>
              </a:spcBef>
              <a:spcAft>
                <a:spcPts val="0"/>
              </a:spcAft>
              <a:buClr>
                <a:schemeClr val="lt1"/>
              </a:buClr>
              <a:buSzPts val="2400"/>
              <a:buFont typeface="Raleway"/>
              <a:buChar char="○"/>
              <a:defRPr b="0" i="0" sz="2400" u="none" cap="none" strike="noStrike">
                <a:solidFill>
                  <a:schemeClr val="lt1"/>
                </a:solidFill>
                <a:latin typeface="Raleway"/>
                <a:ea typeface="Raleway"/>
                <a:cs typeface="Raleway"/>
                <a:sym typeface="Raleway"/>
              </a:defRPr>
            </a:lvl5pPr>
            <a:lvl6pPr indent="-381000" lvl="5" marL="2743200" marR="0" rtl="0" algn="l">
              <a:lnSpc>
                <a:spcPct val="100000"/>
              </a:lnSpc>
              <a:spcBef>
                <a:spcPts val="0"/>
              </a:spcBef>
              <a:spcAft>
                <a:spcPts val="0"/>
              </a:spcAft>
              <a:buClr>
                <a:schemeClr val="lt1"/>
              </a:buClr>
              <a:buSzPts val="2400"/>
              <a:buFont typeface="Raleway"/>
              <a:buChar char="■"/>
              <a:defRPr b="0" i="0" sz="2400" u="none" cap="none" strike="noStrike">
                <a:solidFill>
                  <a:schemeClr val="lt1"/>
                </a:solidFill>
                <a:latin typeface="Raleway"/>
                <a:ea typeface="Raleway"/>
                <a:cs typeface="Raleway"/>
                <a:sym typeface="Raleway"/>
              </a:defRPr>
            </a:lvl6pPr>
            <a:lvl7pPr indent="-381000" lvl="6" marL="3200400" marR="0" rtl="0" algn="l">
              <a:lnSpc>
                <a:spcPct val="100000"/>
              </a:lnSpc>
              <a:spcBef>
                <a:spcPts val="0"/>
              </a:spcBef>
              <a:spcAft>
                <a:spcPts val="0"/>
              </a:spcAft>
              <a:buClr>
                <a:schemeClr val="lt1"/>
              </a:buClr>
              <a:buSzPts val="2400"/>
              <a:buFont typeface="Raleway"/>
              <a:buChar char="●"/>
              <a:defRPr b="0" i="0" sz="2400" u="none" cap="none" strike="noStrike">
                <a:solidFill>
                  <a:schemeClr val="lt1"/>
                </a:solidFill>
                <a:latin typeface="Raleway"/>
                <a:ea typeface="Raleway"/>
                <a:cs typeface="Raleway"/>
                <a:sym typeface="Raleway"/>
              </a:defRPr>
            </a:lvl7pPr>
            <a:lvl8pPr indent="-381000" lvl="7" marL="3657600" marR="0" rtl="0" algn="l">
              <a:lnSpc>
                <a:spcPct val="100000"/>
              </a:lnSpc>
              <a:spcBef>
                <a:spcPts val="0"/>
              </a:spcBef>
              <a:spcAft>
                <a:spcPts val="0"/>
              </a:spcAft>
              <a:buClr>
                <a:schemeClr val="lt1"/>
              </a:buClr>
              <a:buSzPts val="2400"/>
              <a:buFont typeface="Raleway"/>
              <a:buChar char="○"/>
              <a:defRPr b="0" i="0" sz="2400" u="none" cap="none" strike="noStrike">
                <a:solidFill>
                  <a:schemeClr val="lt1"/>
                </a:solidFill>
                <a:latin typeface="Raleway"/>
                <a:ea typeface="Raleway"/>
                <a:cs typeface="Raleway"/>
                <a:sym typeface="Raleway"/>
              </a:defRPr>
            </a:lvl8pPr>
            <a:lvl9pPr indent="-381000" lvl="8" marL="4114800" marR="0" rtl="0" algn="l">
              <a:lnSpc>
                <a:spcPct val="100000"/>
              </a:lnSpc>
              <a:spcBef>
                <a:spcPts val="0"/>
              </a:spcBef>
              <a:spcAft>
                <a:spcPts val="0"/>
              </a:spcAft>
              <a:buClr>
                <a:schemeClr val="lt1"/>
              </a:buClr>
              <a:buSzPts val="2400"/>
              <a:buFont typeface="Raleway"/>
              <a:buChar char="■"/>
              <a:defRPr b="0" i="0" sz="2400" u="none" cap="none" strike="noStrike">
                <a:solidFill>
                  <a:schemeClr val="lt1"/>
                </a:solidFill>
                <a:latin typeface="Raleway"/>
                <a:ea typeface="Raleway"/>
                <a:cs typeface="Raleway"/>
                <a:sym typeface="Raleway"/>
              </a:defRPr>
            </a:lvl9pPr>
          </a:lstStyle>
          <a:p/>
        </p:txBody>
      </p:sp>
      <p:sp>
        <p:nvSpPr>
          <p:cNvPr id="10" name="Google Shape;10;p1"/>
          <p:cNvSpPr txBox="1"/>
          <p:nvPr>
            <p:ph idx="12" type="sldNum"/>
          </p:nvPr>
        </p:nvSpPr>
        <p:spPr>
          <a:xfrm>
            <a:off x="-125" y="4929188"/>
            <a:ext cx="9144000" cy="21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Homemade Apple"/>
                <a:ea typeface="Homemade Apple"/>
                <a:cs typeface="Homemade Apple"/>
                <a:sym typeface="Homemade Apple"/>
              </a:defRPr>
            </a:lvl9pPr>
          </a:lstStyle>
          <a:p>
            <a:pPr indent="0" lvl="0" marL="0" rtl="0" algn="ctr">
              <a:spcBef>
                <a:spcPts val="0"/>
              </a:spcBef>
              <a:spcAft>
                <a:spcPts val="0"/>
              </a:spcAft>
              <a:buNone/>
            </a:pPr>
            <a:fld id="{00000000-1234-1234-1234-123412341234}" type="slidenum">
              <a:rPr lang="en"/>
              <a:t>‹#›</a:t>
            </a:fld>
            <a:endParaRPr/>
          </a:p>
        </p:txBody>
      </p:sp>
      <p:pic>
        <p:nvPicPr>
          <p:cNvPr id="11" name="Google Shape;11;p1"/>
          <p:cNvPicPr preferRelativeResize="0"/>
          <p:nvPr/>
        </p:nvPicPr>
        <p:blipFill>
          <a:blip r:embed="rId1">
            <a:alphaModFix/>
          </a:blip>
          <a:stretch>
            <a:fillRect/>
          </a:stretch>
        </p:blipFill>
        <p:spPr>
          <a:xfrm>
            <a:off x="7762250" y="337000"/>
            <a:ext cx="1024600" cy="3111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48" name="Shape 48"/>
        <p:cNvGrpSpPr/>
        <p:nvPr/>
      </p:nvGrpSpPr>
      <p:grpSpPr>
        <a:xfrm>
          <a:off x="0" y="0"/>
          <a:ext cx="0" cy="0"/>
          <a:chOff x="0" y="0"/>
          <a:chExt cx="0" cy="0"/>
        </a:xfrm>
      </p:grpSpPr>
      <p:sp>
        <p:nvSpPr>
          <p:cNvPr id="49" name="Google Shape;49;p11"/>
          <p:cNvSpPr txBox="1"/>
          <p:nvPr>
            <p:ph type="title"/>
          </p:nvPr>
        </p:nvSpPr>
        <p:spPr>
          <a:xfrm>
            <a:off x="782725" y="965359"/>
            <a:ext cx="7578300" cy="115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3800">
                <a:latin typeface="Oswald"/>
                <a:ea typeface="Oswald"/>
                <a:cs typeface="Oswald"/>
                <a:sym typeface="Oswald"/>
              </a:rPr>
              <a:t>CREDIT CARD CUSTOMER SEGMENTATIO</a:t>
            </a:r>
            <a:r>
              <a:rPr lang="en" sz="3800">
                <a:latin typeface="Oswald"/>
                <a:ea typeface="Oswald"/>
                <a:cs typeface="Oswald"/>
                <a:sym typeface="Oswald"/>
              </a:rPr>
              <a:t>N</a:t>
            </a:r>
            <a:endParaRPr sz="100">
              <a:latin typeface="Oswald"/>
              <a:ea typeface="Oswald"/>
              <a:cs typeface="Oswald"/>
              <a:sym typeface="Oswald"/>
            </a:endParaRPr>
          </a:p>
        </p:txBody>
      </p:sp>
      <p:sp>
        <p:nvSpPr>
          <p:cNvPr id="50" name="Google Shape;50;p11"/>
          <p:cNvSpPr txBox="1"/>
          <p:nvPr>
            <p:ph idx="1" type="body"/>
          </p:nvPr>
        </p:nvSpPr>
        <p:spPr>
          <a:xfrm>
            <a:off x="4083250" y="2456146"/>
            <a:ext cx="4918500" cy="2904000"/>
          </a:xfrm>
          <a:prstGeom prst="rect">
            <a:avLst/>
          </a:prstGeom>
          <a:noFill/>
          <a:ln>
            <a:noFill/>
          </a:ln>
        </p:spPr>
        <p:txBody>
          <a:bodyPr anchorCtr="0" anchor="t" bIns="91425" lIns="91425" spcFirstLastPara="1" rIns="91425" wrap="square" tIns="91425">
            <a:normAutofit fontScale="70000" lnSpcReduction="10000"/>
          </a:bodyPr>
          <a:lstStyle/>
          <a:p>
            <a:pPr indent="0" lvl="0" marL="0" rtl="0" algn="r">
              <a:lnSpc>
                <a:spcPct val="100000"/>
              </a:lnSpc>
              <a:spcBef>
                <a:spcPts val="600"/>
              </a:spcBef>
              <a:spcAft>
                <a:spcPts val="0"/>
              </a:spcAft>
              <a:buSzPct val="154838"/>
              <a:buNone/>
            </a:pPr>
            <a:r>
              <a:t/>
            </a:r>
            <a:endParaRPr sz="2000"/>
          </a:p>
          <a:p>
            <a:pPr indent="0" lvl="0" marL="50800" rtl="0" algn="l">
              <a:lnSpc>
                <a:spcPct val="90000"/>
              </a:lnSpc>
              <a:spcBef>
                <a:spcPts val="1400"/>
              </a:spcBef>
              <a:spcAft>
                <a:spcPts val="0"/>
              </a:spcAft>
              <a:buClr>
                <a:schemeClr val="dk1"/>
              </a:buClr>
              <a:buSzPct val="50000"/>
              <a:buFont typeface="Arial"/>
              <a:buNone/>
            </a:pPr>
            <a:r>
              <a:rPr b="1" lang="en" sz="2200">
                <a:latin typeface="Times New Roman"/>
                <a:ea typeface="Times New Roman"/>
                <a:cs typeface="Times New Roman"/>
                <a:sym typeface="Times New Roman"/>
              </a:rPr>
              <a:t>               </a:t>
            </a:r>
            <a:r>
              <a:rPr b="1" lang="en" sz="2200">
                <a:latin typeface="Times New Roman"/>
                <a:ea typeface="Times New Roman"/>
                <a:cs typeface="Times New Roman"/>
                <a:sym typeface="Times New Roman"/>
              </a:rPr>
              <a:t>               </a:t>
            </a:r>
            <a:r>
              <a:rPr b="1" lang="en" sz="2200">
                <a:latin typeface="Times New Roman"/>
                <a:ea typeface="Times New Roman"/>
                <a:cs typeface="Times New Roman"/>
                <a:sym typeface="Times New Roman"/>
              </a:rPr>
              <a:t>TEAM LEAD</a:t>
            </a:r>
            <a:r>
              <a:rPr b="1" lang="en" sz="2200">
                <a:latin typeface="Times New Roman"/>
                <a:ea typeface="Times New Roman"/>
                <a:cs typeface="Times New Roman"/>
                <a:sym typeface="Times New Roman"/>
              </a:rPr>
              <a:t>: MR. ANUJ SAINI</a:t>
            </a:r>
            <a:endParaRPr b="1" sz="2200">
              <a:latin typeface="Times New Roman"/>
              <a:ea typeface="Times New Roman"/>
              <a:cs typeface="Times New Roman"/>
              <a:sym typeface="Times New Roman"/>
            </a:endParaRPr>
          </a:p>
          <a:p>
            <a:pPr indent="0" lvl="0" marL="50800" rtl="0" algn="ctr">
              <a:lnSpc>
                <a:spcPct val="90000"/>
              </a:lnSpc>
              <a:spcBef>
                <a:spcPts val="1400"/>
              </a:spcBef>
              <a:spcAft>
                <a:spcPts val="0"/>
              </a:spcAft>
              <a:buClr>
                <a:schemeClr val="dk1"/>
              </a:buClr>
              <a:buSzPct val="50000"/>
              <a:buFont typeface="Arial"/>
              <a:buNone/>
            </a:pPr>
            <a:r>
              <a:rPr b="1" lang="en" sz="2200">
                <a:latin typeface="Times New Roman"/>
                <a:ea typeface="Times New Roman"/>
                <a:cs typeface="Times New Roman"/>
                <a:sym typeface="Times New Roman"/>
              </a:rPr>
              <a:t>       </a:t>
            </a:r>
            <a:r>
              <a:rPr b="1" lang="en" sz="2200">
                <a:latin typeface="Times New Roman"/>
                <a:ea typeface="Times New Roman"/>
                <a:cs typeface="Times New Roman"/>
                <a:sym typeface="Times New Roman"/>
              </a:rPr>
              <a:t>  </a:t>
            </a:r>
            <a:r>
              <a:rPr b="1" lang="en" sz="2200">
                <a:latin typeface="Times New Roman"/>
                <a:ea typeface="Times New Roman"/>
                <a:cs typeface="Times New Roman"/>
                <a:sym typeface="Times New Roman"/>
              </a:rPr>
              <a:t>SCRUM MASTER: ADITYA SHAH</a:t>
            </a:r>
            <a:endParaRPr b="1" sz="2200">
              <a:latin typeface="Times New Roman"/>
              <a:ea typeface="Times New Roman"/>
              <a:cs typeface="Times New Roman"/>
              <a:sym typeface="Times New Roman"/>
            </a:endParaRPr>
          </a:p>
          <a:p>
            <a:pPr indent="0" lvl="0" marL="50800" rtl="0" algn="ctr">
              <a:lnSpc>
                <a:spcPct val="90000"/>
              </a:lnSpc>
              <a:spcBef>
                <a:spcPts val="1400"/>
              </a:spcBef>
              <a:spcAft>
                <a:spcPts val="0"/>
              </a:spcAft>
              <a:buClr>
                <a:schemeClr val="dk1"/>
              </a:buClr>
              <a:buSzPct val="50000"/>
              <a:buFont typeface="Arial"/>
              <a:buNone/>
            </a:pPr>
            <a:r>
              <a:rPr b="1" lang="en" sz="2200">
                <a:latin typeface="Times New Roman"/>
                <a:ea typeface="Times New Roman"/>
                <a:cs typeface="Times New Roman"/>
                <a:sym typeface="Times New Roman"/>
              </a:rPr>
              <a:t>TEAM MEMBERS: JAY SHAH</a:t>
            </a:r>
            <a:endParaRPr b="1" sz="2200">
              <a:latin typeface="Times New Roman"/>
              <a:ea typeface="Times New Roman"/>
              <a:cs typeface="Times New Roman"/>
              <a:sym typeface="Times New Roman"/>
            </a:endParaRPr>
          </a:p>
          <a:p>
            <a:pPr indent="0" lvl="0" marL="279400" rtl="0" algn="ctr">
              <a:lnSpc>
                <a:spcPct val="90000"/>
              </a:lnSpc>
              <a:spcBef>
                <a:spcPts val="200"/>
              </a:spcBef>
              <a:spcAft>
                <a:spcPts val="0"/>
              </a:spcAft>
              <a:buClr>
                <a:schemeClr val="dk1"/>
              </a:buClr>
              <a:buSzPct val="55000"/>
              <a:buFont typeface="Arial"/>
              <a:buNone/>
            </a:pPr>
            <a:r>
              <a:rPr b="1" lang="en" sz="2000">
                <a:latin typeface="Times New Roman"/>
                <a:ea typeface="Times New Roman"/>
                <a:cs typeface="Times New Roman"/>
                <a:sym typeface="Times New Roman"/>
              </a:rPr>
              <a:t>                                                 </a:t>
            </a:r>
            <a:r>
              <a:rPr b="1" lang="en" sz="2000">
                <a:latin typeface="Times New Roman"/>
                <a:ea typeface="Times New Roman"/>
                <a:cs typeface="Times New Roman"/>
                <a:sym typeface="Times New Roman"/>
              </a:rPr>
              <a:t>JINI BHANUSHALI   </a:t>
            </a:r>
            <a:endParaRPr b="1" sz="2000">
              <a:latin typeface="Times New Roman"/>
              <a:ea typeface="Times New Roman"/>
              <a:cs typeface="Times New Roman"/>
              <a:sym typeface="Times New Roman"/>
            </a:endParaRPr>
          </a:p>
          <a:p>
            <a:pPr indent="0" lvl="0" marL="0" rtl="0" algn="l">
              <a:lnSpc>
                <a:spcPct val="90000"/>
              </a:lnSpc>
              <a:spcBef>
                <a:spcPts val="400"/>
              </a:spcBef>
              <a:spcAft>
                <a:spcPts val="0"/>
              </a:spcAft>
              <a:buSzPct val="154838"/>
              <a:buNone/>
            </a:pPr>
            <a:r>
              <a:rPr b="1" lang="en" sz="2000">
                <a:latin typeface="Times New Roman"/>
                <a:ea typeface="Times New Roman"/>
                <a:cs typeface="Times New Roman"/>
                <a:sym typeface="Times New Roman"/>
              </a:rPr>
              <a:t>                                                          </a:t>
            </a:r>
            <a:r>
              <a:rPr b="1" lang="en" sz="2000">
                <a:latin typeface="Times New Roman"/>
                <a:ea typeface="Times New Roman"/>
                <a:cs typeface="Times New Roman"/>
                <a:sym typeface="Times New Roman"/>
              </a:rPr>
              <a:t>     </a:t>
            </a:r>
            <a:r>
              <a:rPr b="1" lang="en" sz="2000">
                <a:latin typeface="Times New Roman"/>
                <a:ea typeface="Times New Roman"/>
                <a:cs typeface="Times New Roman"/>
                <a:sym typeface="Times New Roman"/>
              </a:rPr>
              <a:t>MITALI PATIL         </a:t>
            </a:r>
            <a:endParaRPr b="1" sz="2000">
              <a:latin typeface="Times New Roman"/>
              <a:ea typeface="Times New Roman"/>
              <a:cs typeface="Times New Roman"/>
              <a:sym typeface="Times New Roman"/>
            </a:endParaRPr>
          </a:p>
          <a:p>
            <a:pPr indent="0" lvl="0" marL="279400" rtl="0" algn="l">
              <a:lnSpc>
                <a:spcPct val="90000"/>
              </a:lnSpc>
              <a:spcBef>
                <a:spcPts val="400"/>
              </a:spcBef>
              <a:spcAft>
                <a:spcPts val="0"/>
              </a:spcAft>
              <a:buClr>
                <a:schemeClr val="dk1"/>
              </a:buClr>
              <a:buSzPct val="55000"/>
              <a:buFont typeface="Arial"/>
              <a:buNone/>
            </a:pPr>
            <a:r>
              <a:rPr b="1" lang="en" sz="2000">
                <a:latin typeface="Times New Roman"/>
                <a:ea typeface="Times New Roman"/>
                <a:cs typeface="Times New Roman"/>
                <a:sym typeface="Times New Roman"/>
              </a:rPr>
              <a:t>                                                    </a:t>
            </a:r>
            <a:r>
              <a:rPr b="1" lang="en" sz="2000">
                <a:latin typeface="Times New Roman"/>
                <a:ea typeface="Times New Roman"/>
                <a:cs typeface="Times New Roman"/>
                <a:sym typeface="Times New Roman"/>
              </a:rPr>
              <a:t>     </a:t>
            </a:r>
            <a:r>
              <a:rPr b="1" lang="en" sz="2000">
                <a:latin typeface="Times New Roman"/>
                <a:ea typeface="Times New Roman"/>
                <a:cs typeface="Times New Roman"/>
                <a:sym typeface="Times New Roman"/>
              </a:rPr>
              <a:t>RADHA SAWANT</a:t>
            </a:r>
            <a:endParaRPr b="1" sz="2000">
              <a:latin typeface="Times New Roman"/>
              <a:ea typeface="Times New Roman"/>
              <a:cs typeface="Times New Roman"/>
              <a:sym typeface="Times New Roman"/>
            </a:endParaRPr>
          </a:p>
          <a:p>
            <a:pPr indent="0" lvl="0" marL="0" rtl="0" algn="r">
              <a:lnSpc>
                <a:spcPct val="100000"/>
              </a:lnSpc>
              <a:spcBef>
                <a:spcPts val="600"/>
              </a:spcBef>
              <a:spcAft>
                <a:spcPts val="0"/>
              </a:spcAft>
              <a:buSzPct val="89115"/>
              <a:buNone/>
            </a:pPr>
            <a:r>
              <a:t/>
            </a:r>
            <a:endParaRPr sz="3475">
              <a:latin typeface="Times New Roman"/>
              <a:ea typeface="Times New Roman"/>
              <a:cs typeface="Times New Roman"/>
              <a:sym typeface="Times New Roman"/>
            </a:endParaRPr>
          </a:p>
          <a:p>
            <a:pPr indent="0" lvl="0" marL="0" rtl="0" algn="r">
              <a:lnSpc>
                <a:spcPct val="100000"/>
              </a:lnSpc>
              <a:spcBef>
                <a:spcPts val="600"/>
              </a:spcBef>
              <a:spcAft>
                <a:spcPts val="0"/>
              </a:spcAft>
              <a:buSzPct val="154838"/>
              <a:buNone/>
            </a:pPr>
            <a:r>
              <a:t/>
            </a:r>
            <a:endParaRPr sz="2000"/>
          </a:p>
        </p:txBody>
      </p:sp>
      <p:sp>
        <p:nvSpPr>
          <p:cNvPr id="51" name="Google Shape;51;p11"/>
          <p:cNvSpPr txBox="1"/>
          <p:nvPr>
            <p:ph idx="12" type="sldNum"/>
          </p:nvPr>
        </p:nvSpPr>
        <p:spPr>
          <a:xfrm>
            <a:off x="-125" y="4704851"/>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 name="Shape 119"/>
        <p:cNvGrpSpPr/>
        <p:nvPr/>
      </p:nvGrpSpPr>
      <p:grpSpPr>
        <a:xfrm>
          <a:off x="0" y="0"/>
          <a:ext cx="0" cy="0"/>
          <a:chOff x="0" y="0"/>
          <a:chExt cx="0" cy="0"/>
        </a:xfrm>
      </p:grpSpPr>
      <p:sp>
        <p:nvSpPr>
          <p:cNvPr id="120" name="Google Shape;120;p20"/>
          <p:cNvSpPr txBox="1"/>
          <p:nvPr>
            <p:ph type="title"/>
          </p:nvPr>
        </p:nvSpPr>
        <p:spPr>
          <a:xfrm>
            <a:off x="782850" y="205988"/>
            <a:ext cx="7578300" cy="1158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Clr>
                <a:schemeClr val="dk1"/>
              </a:buClr>
              <a:buSzPts val="1100"/>
              <a:buFont typeface="Arial"/>
              <a:buNone/>
            </a:pPr>
            <a:r>
              <a:rPr b="1" lang="en" sz="2600">
                <a:latin typeface="Oswald"/>
                <a:ea typeface="Oswald"/>
                <a:cs typeface="Oswald"/>
                <a:sym typeface="Oswald"/>
              </a:rPr>
              <a:t>COLUMN-WISE ANALYSIS OF DATA</a:t>
            </a:r>
            <a:endParaRPr b="1" sz="2600">
              <a:latin typeface="Oswald"/>
              <a:ea typeface="Oswald"/>
              <a:cs typeface="Oswald"/>
              <a:sym typeface="Oswald"/>
            </a:endParaRPr>
          </a:p>
          <a:p>
            <a:pPr indent="0" lvl="0" marL="0" rtl="0" algn="l">
              <a:lnSpc>
                <a:spcPct val="100000"/>
              </a:lnSpc>
              <a:spcBef>
                <a:spcPts val="600"/>
              </a:spcBef>
              <a:spcAft>
                <a:spcPts val="0"/>
              </a:spcAft>
              <a:buSzPts val="1400"/>
              <a:buNone/>
            </a:pPr>
            <a:r>
              <a:t/>
            </a:r>
            <a:endParaRPr sz="2000"/>
          </a:p>
        </p:txBody>
      </p:sp>
      <p:sp>
        <p:nvSpPr>
          <p:cNvPr id="121" name="Google Shape;121;p20"/>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122" name="Google Shape;122;p20"/>
          <p:cNvSpPr txBox="1"/>
          <p:nvPr>
            <p:ph idx="1" type="body"/>
          </p:nvPr>
        </p:nvSpPr>
        <p:spPr>
          <a:xfrm>
            <a:off x="578650" y="975075"/>
            <a:ext cx="3890400" cy="3323100"/>
          </a:xfrm>
          <a:prstGeom prst="rect">
            <a:avLst/>
          </a:prstGeom>
          <a:noFill/>
          <a:ln>
            <a:noFill/>
          </a:ln>
        </p:spPr>
        <p:txBody>
          <a:bodyPr anchorCtr="0" anchor="t" bIns="91425" lIns="91425" spcFirstLastPara="1" rIns="91425" wrap="square" tIns="91425">
            <a:noAutofit/>
          </a:bodyPr>
          <a:lstStyle/>
          <a:p>
            <a:pPr indent="0" lvl="0" marL="457200" marR="330200" rtl="0" algn="l">
              <a:lnSpc>
                <a:spcPct val="150000"/>
              </a:lnSpc>
              <a:spcBef>
                <a:spcPts val="0"/>
              </a:spcBef>
              <a:spcAft>
                <a:spcPts val="0"/>
              </a:spcAft>
              <a:buClr>
                <a:schemeClr val="dk1"/>
              </a:buClr>
              <a:buSzPts val="1100"/>
              <a:buFont typeface="Arial"/>
              <a:buNone/>
            </a:pPr>
            <a:r>
              <a:rPr b="1" lang="en" sz="1500">
                <a:latin typeface="Calibri"/>
                <a:ea typeface="Calibri"/>
                <a:cs typeface="Calibri"/>
                <a:sym typeface="Calibri"/>
              </a:rPr>
              <a:t>Purchases vs Installment Purchases</a:t>
            </a:r>
            <a:endParaRPr b="1" sz="1500">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a:p>
        </p:txBody>
      </p:sp>
      <p:sp>
        <p:nvSpPr>
          <p:cNvPr id="123" name="Google Shape;123;p20"/>
          <p:cNvSpPr txBox="1"/>
          <p:nvPr>
            <p:ph idx="2" type="body"/>
          </p:nvPr>
        </p:nvSpPr>
        <p:spPr>
          <a:xfrm>
            <a:off x="4674975" y="974975"/>
            <a:ext cx="3983400" cy="332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b="1" lang="en" sz="1500">
                <a:latin typeface="Times New Roman"/>
                <a:ea typeface="Times New Roman"/>
                <a:cs typeface="Times New Roman"/>
                <a:sym typeface="Times New Roman"/>
              </a:rPr>
              <a:t>Purchases vs One-off Purchases</a:t>
            </a:r>
            <a:endParaRPr b="1" sz="1500">
              <a:latin typeface="Times New Roman"/>
              <a:ea typeface="Times New Roman"/>
              <a:cs typeface="Times New Roman"/>
              <a:sym typeface="Times New Roman"/>
            </a:endParaRPr>
          </a:p>
          <a:p>
            <a:pPr indent="0" lvl="0" marL="0" rtl="0" algn="l">
              <a:lnSpc>
                <a:spcPct val="100000"/>
              </a:lnSpc>
              <a:spcBef>
                <a:spcPts val="600"/>
              </a:spcBef>
              <a:spcAft>
                <a:spcPts val="0"/>
              </a:spcAft>
              <a:buSzPts val="2000"/>
              <a:buNone/>
            </a:pPr>
            <a:r>
              <a:t/>
            </a:r>
            <a:endParaRPr b="1" sz="1100">
              <a:solidFill>
                <a:schemeClr val="dk1"/>
              </a:solidFill>
              <a:latin typeface="Times New Roman"/>
              <a:ea typeface="Times New Roman"/>
              <a:cs typeface="Times New Roman"/>
              <a:sym typeface="Times New Roman"/>
            </a:endParaRPr>
          </a:p>
        </p:txBody>
      </p:sp>
      <p:pic>
        <p:nvPicPr>
          <p:cNvPr id="124" name="Google Shape;124;p20"/>
          <p:cNvPicPr preferRelativeResize="0"/>
          <p:nvPr/>
        </p:nvPicPr>
        <p:blipFill rotWithShape="1">
          <a:blip r:embed="rId3">
            <a:alphaModFix/>
          </a:blip>
          <a:srcRect b="0" l="0" r="0" t="0"/>
          <a:stretch/>
        </p:blipFill>
        <p:spPr>
          <a:xfrm>
            <a:off x="866500" y="1518625"/>
            <a:ext cx="3314700" cy="2236000"/>
          </a:xfrm>
          <a:prstGeom prst="rect">
            <a:avLst/>
          </a:prstGeom>
          <a:noFill/>
          <a:ln>
            <a:noFill/>
          </a:ln>
        </p:spPr>
      </p:pic>
      <p:pic>
        <p:nvPicPr>
          <p:cNvPr id="125" name="Google Shape;125;p20"/>
          <p:cNvPicPr preferRelativeResize="0"/>
          <p:nvPr/>
        </p:nvPicPr>
        <p:blipFill rotWithShape="1">
          <a:blip r:embed="rId4">
            <a:alphaModFix/>
          </a:blip>
          <a:srcRect b="0" l="0" r="0" t="0"/>
          <a:stretch/>
        </p:blipFill>
        <p:spPr>
          <a:xfrm>
            <a:off x="4888263" y="1518625"/>
            <a:ext cx="3556825" cy="2236000"/>
          </a:xfrm>
          <a:prstGeom prst="rect">
            <a:avLst/>
          </a:prstGeom>
          <a:noFill/>
          <a:ln>
            <a:noFill/>
          </a:ln>
        </p:spPr>
      </p:pic>
      <p:sp>
        <p:nvSpPr>
          <p:cNvPr id="126" name="Google Shape;126;p20"/>
          <p:cNvSpPr txBox="1"/>
          <p:nvPr/>
        </p:nvSpPr>
        <p:spPr>
          <a:xfrm>
            <a:off x="482200" y="3908650"/>
            <a:ext cx="8261700" cy="92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700"/>
              <a:buFont typeface="Arial"/>
              <a:buNone/>
            </a:pPr>
            <a:r>
              <a:rPr lang="en" sz="1600">
                <a:solidFill>
                  <a:schemeClr val="lt1"/>
                </a:solidFill>
                <a:latin typeface="Calibri"/>
                <a:ea typeface="Calibri"/>
                <a:cs typeface="Calibri"/>
                <a:sym typeface="Calibri"/>
              </a:rPr>
              <a:t>T</a:t>
            </a:r>
            <a:r>
              <a:rPr b="0" i="0" lang="en" sz="1600" u="none" cap="none" strike="noStrike">
                <a:solidFill>
                  <a:schemeClr val="lt1"/>
                </a:solidFill>
                <a:latin typeface="Calibri"/>
                <a:ea typeface="Calibri"/>
                <a:cs typeface="Calibri"/>
                <a:sym typeface="Calibri"/>
              </a:rPr>
              <a:t>here is a linear correlation between both the graphs which </a:t>
            </a:r>
            <a:r>
              <a:rPr lang="en" sz="1600">
                <a:solidFill>
                  <a:schemeClr val="lt1"/>
                </a:solidFill>
                <a:latin typeface="Calibri"/>
                <a:ea typeface="Calibri"/>
                <a:cs typeface="Calibri"/>
                <a:sym typeface="Calibri"/>
              </a:rPr>
              <a:t>means</a:t>
            </a:r>
            <a:r>
              <a:rPr b="0" i="0" lang="en" sz="1600" u="none" cap="none" strike="noStrike">
                <a:solidFill>
                  <a:schemeClr val="lt1"/>
                </a:solidFill>
                <a:latin typeface="Calibri"/>
                <a:ea typeface="Calibri"/>
                <a:cs typeface="Calibri"/>
                <a:sym typeface="Calibri"/>
              </a:rPr>
              <a:t> that one off purchase is a result of subtraction of </a:t>
            </a:r>
            <a:r>
              <a:rPr lang="en" sz="1600">
                <a:solidFill>
                  <a:schemeClr val="lt1"/>
                </a:solidFill>
                <a:latin typeface="Calibri"/>
                <a:ea typeface="Calibri"/>
                <a:cs typeface="Calibri"/>
                <a:sym typeface="Calibri"/>
              </a:rPr>
              <a:t>I</a:t>
            </a:r>
            <a:r>
              <a:rPr b="0" i="0" lang="en" sz="1600" u="none" cap="none" strike="noStrike">
                <a:solidFill>
                  <a:schemeClr val="lt1"/>
                </a:solidFill>
                <a:latin typeface="Calibri"/>
                <a:ea typeface="Calibri"/>
                <a:cs typeface="Calibri"/>
                <a:sym typeface="Calibri"/>
              </a:rPr>
              <a:t>nstallment </a:t>
            </a:r>
            <a:r>
              <a:rPr lang="en" sz="1600">
                <a:solidFill>
                  <a:schemeClr val="lt1"/>
                </a:solidFill>
                <a:latin typeface="Calibri"/>
                <a:ea typeface="Calibri"/>
                <a:cs typeface="Calibri"/>
                <a:sym typeface="Calibri"/>
              </a:rPr>
              <a:t>P</a:t>
            </a:r>
            <a:r>
              <a:rPr b="0" i="0" lang="en" sz="1600" u="none" cap="none" strike="noStrike">
                <a:solidFill>
                  <a:schemeClr val="lt1"/>
                </a:solidFill>
                <a:latin typeface="Calibri"/>
                <a:ea typeface="Calibri"/>
                <a:cs typeface="Calibri"/>
                <a:sym typeface="Calibri"/>
              </a:rPr>
              <a:t>urchases, from </a:t>
            </a:r>
            <a:r>
              <a:rPr lang="en" sz="1600">
                <a:solidFill>
                  <a:schemeClr val="lt1"/>
                </a:solidFill>
                <a:latin typeface="Calibri"/>
                <a:ea typeface="Calibri"/>
                <a:cs typeface="Calibri"/>
                <a:sym typeface="Calibri"/>
              </a:rPr>
              <a:t>P</a:t>
            </a:r>
            <a:r>
              <a:rPr b="0" i="0" lang="en" sz="1600" u="none" cap="none" strike="noStrike">
                <a:solidFill>
                  <a:schemeClr val="lt1"/>
                </a:solidFill>
                <a:latin typeface="Calibri"/>
                <a:ea typeface="Calibri"/>
                <a:cs typeface="Calibri"/>
                <a:sym typeface="Calibri"/>
              </a:rPr>
              <a:t>urchases, so we can discard one of these columns.</a:t>
            </a:r>
            <a:endParaRPr b="0" i="0" sz="16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 name="Shape 130"/>
        <p:cNvGrpSpPr/>
        <p:nvPr/>
      </p:nvGrpSpPr>
      <p:grpSpPr>
        <a:xfrm>
          <a:off x="0" y="0"/>
          <a:ext cx="0" cy="0"/>
          <a:chOff x="0" y="0"/>
          <a:chExt cx="0" cy="0"/>
        </a:xfrm>
      </p:grpSpPr>
      <p:sp>
        <p:nvSpPr>
          <p:cNvPr id="131" name="Google Shape;131;p21"/>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132" name="Google Shape;132;p21"/>
          <p:cNvSpPr txBox="1"/>
          <p:nvPr>
            <p:ph idx="1" type="body"/>
          </p:nvPr>
        </p:nvSpPr>
        <p:spPr>
          <a:xfrm>
            <a:off x="450075" y="619661"/>
            <a:ext cx="4019100" cy="62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b="1" lang="en" sz="1600">
                <a:latin typeface="Calibri"/>
                <a:ea typeface="Calibri"/>
                <a:cs typeface="Calibri"/>
                <a:sym typeface="Calibri"/>
              </a:rPr>
              <a:t>O</a:t>
            </a:r>
            <a:r>
              <a:rPr b="1" lang="en" sz="1600">
                <a:latin typeface="Calibri"/>
                <a:ea typeface="Calibri"/>
                <a:cs typeface="Calibri"/>
                <a:sym typeface="Calibri"/>
              </a:rPr>
              <a:t>ne-off Purchases vs One-off Purchase Frequency</a:t>
            </a:r>
            <a:endParaRPr sz="1600">
              <a:latin typeface="Calibri"/>
              <a:ea typeface="Calibri"/>
              <a:cs typeface="Calibri"/>
              <a:sym typeface="Calibri"/>
            </a:endParaRPr>
          </a:p>
        </p:txBody>
      </p:sp>
      <p:sp>
        <p:nvSpPr>
          <p:cNvPr id="133" name="Google Shape;133;p21"/>
          <p:cNvSpPr txBox="1"/>
          <p:nvPr>
            <p:ph idx="2" type="body"/>
          </p:nvPr>
        </p:nvSpPr>
        <p:spPr>
          <a:xfrm>
            <a:off x="5346450" y="770411"/>
            <a:ext cx="2979900" cy="32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sz="1500">
                <a:latin typeface="Calibri"/>
                <a:ea typeface="Calibri"/>
                <a:cs typeface="Calibri"/>
                <a:sym typeface="Calibri"/>
              </a:rPr>
              <a:t>P</a:t>
            </a:r>
            <a:r>
              <a:rPr b="1" lang="en" sz="1500">
                <a:latin typeface="Calibri"/>
                <a:ea typeface="Calibri"/>
                <a:cs typeface="Calibri"/>
                <a:sym typeface="Calibri"/>
              </a:rPr>
              <a:t>urchases vs Purchases Frequency</a:t>
            </a:r>
            <a:endParaRPr b="1" sz="1500">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b="1" sz="1500">
              <a:solidFill>
                <a:schemeClr val="dk1"/>
              </a:solidFill>
              <a:latin typeface="Calibri"/>
              <a:ea typeface="Calibri"/>
              <a:cs typeface="Calibri"/>
              <a:sym typeface="Calibri"/>
            </a:endParaRPr>
          </a:p>
        </p:txBody>
      </p:sp>
      <p:pic>
        <p:nvPicPr>
          <p:cNvPr id="134" name="Google Shape;134;p21"/>
          <p:cNvPicPr preferRelativeResize="0"/>
          <p:nvPr/>
        </p:nvPicPr>
        <p:blipFill rotWithShape="1">
          <a:blip r:embed="rId3">
            <a:alphaModFix/>
          </a:blip>
          <a:srcRect b="0" l="0" r="0" t="0"/>
          <a:stretch/>
        </p:blipFill>
        <p:spPr>
          <a:xfrm>
            <a:off x="765338" y="1344986"/>
            <a:ext cx="3388575" cy="2372925"/>
          </a:xfrm>
          <a:prstGeom prst="rect">
            <a:avLst/>
          </a:prstGeom>
          <a:noFill/>
          <a:ln>
            <a:noFill/>
          </a:ln>
        </p:spPr>
      </p:pic>
      <p:pic>
        <p:nvPicPr>
          <p:cNvPr id="135" name="Google Shape;135;p21"/>
          <p:cNvPicPr preferRelativeResize="0"/>
          <p:nvPr/>
        </p:nvPicPr>
        <p:blipFill rotWithShape="1">
          <a:blip r:embed="rId4">
            <a:alphaModFix/>
          </a:blip>
          <a:srcRect b="0" l="0" r="0" t="0"/>
          <a:stretch/>
        </p:blipFill>
        <p:spPr>
          <a:xfrm>
            <a:off x="5090550" y="1344986"/>
            <a:ext cx="3491700" cy="2372925"/>
          </a:xfrm>
          <a:prstGeom prst="rect">
            <a:avLst/>
          </a:prstGeom>
          <a:noFill/>
          <a:ln>
            <a:noFill/>
          </a:ln>
        </p:spPr>
      </p:pic>
      <p:sp>
        <p:nvSpPr>
          <p:cNvPr id="136" name="Google Shape;136;p21"/>
          <p:cNvSpPr txBox="1"/>
          <p:nvPr/>
        </p:nvSpPr>
        <p:spPr>
          <a:xfrm>
            <a:off x="450075" y="3971975"/>
            <a:ext cx="84168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600" u="none" cap="none" strike="noStrike">
                <a:solidFill>
                  <a:schemeClr val="lt1"/>
                </a:solidFill>
                <a:latin typeface="Calibri"/>
                <a:ea typeface="Calibri"/>
                <a:cs typeface="Calibri"/>
                <a:sym typeface="Calibri"/>
              </a:rPr>
              <a:t>We can discard one of the columns from </a:t>
            </a:r>
            <a:r>
              <a:rPr lang="en" sz="1600">
                <a:solidFill>
                  <a:schemeClr val="lt1"/>
                </a:solidFill>
                <a:latin typeface="Calibri"/>
                <a:ea typeface="Calibri"/>
                <a:cs typeface="Calibri"/>
                <a:sym typeface="Calibri"/>
              </a:rPr>
              <a:t>O</a:t>
            </a:r>
            <a:r>
              <a:rPr b="0" i="0" lang="en" sz="1600" u="none" cap="none" strike="noStrike">
                <a:solidFill>
                  <a:schemeClr val="lt1"/>
                </a:solidFill>
                <a:latin typeface="Calibri"/>
                <a:ea typeface="Calibri"/>
                <a:cs typeface="Calibri"/>
                <a:sym typeface="Calibri"/>
              </a:rPr>
              <a:t>ne-off </a:t>
            </a:r>
            <a:r>
              <a:rPr lang="en" sz="1600">
                <a:solidFill>
                  <a:schemeClr val="lt1"/>
                </a:solidFill>
                <a:latin typeface="Calibri"/>
                <a:ea typeface="Calibri"/>
                <a:cs typeface="Calibri"/>
                <a:sym typeface="Calibri"/>
              </a:rPr>
              <a:t>P</a:t>
            </a:r>
            <a:r>
              <a:rPr b="0" i="0" lang="en" sz="1600" u="none" cap="none" strike="noStrike">
                <a:solidFill>
                  <a:schemeClr val="lt1"/>
                </a:solidFill>
                <a:latin typeface="Calibri"/>
                <a:ea typeface="Calibri"/>
                <a:cs typeface="Calibri"/>
                <a:sym typeface="Calibri"/>
              </a:rPr>
              <a:t>urchases and its </a:t>
            </a:r>
            <a:r>
              <a:rPr lang="en" sz="1600">
                <a:solidFill>
                  <a:schemeClr val="lt1"/>
                </a:solidFill>
                <a:latin typeface="Calibri"/>
                <a:ea typeface="Calibri"/>
                <a:cs typeface="Calibri"/>
                <a:sym typeface="Calibri"/>
              </a:rPr>
              <a:t>F</a:t>
            </a:r>
            <a:r>
              <a:rPr b="0" i="0" lang="en" sz="1600" u="none" cap="none" strike="noStrike">
                <a:solidFill>
                  <a:schemeClr val="lt1"/>
                </a:solidFill>
                <a:latin typeface="Calibri"/>
                <a:ea typeface="Calibri"/>
                <a:cs typeface="Calibri"/>
                <a:sym typeface="Calibri"/>
              </a:rPr>
              <a:t>requency as it shows increasing </a:t>
            </a:r>
            <a:r>
              <a:rPr lang="en" sz="1600">
                <a:solidFill>
                  <a:schemeClr val="lt1"/>
                </a:solidFill>
                <a:latin typeface="Calibri"/>
                <a:ea typeface="Calibri"/>
                <a:cs typeface="Calibri"/>
                <a:sym typeface="Calibri"/>
              </a:rPr>
              <a:t>frequency </a:t>
            </a:r>
            <a:r>
              <a:rPr b="0" i="0" lang="en" sz="1600" u="none" cap="none" strike="noStrike">
                <a:solidFill>
                  <a:schemeClr val="lt1"/>
                </a:solidFill>
                <a:latin typeface="Calibri"/>
                <a:ea typeface="Calibri"/>
                <a:cs typeface="Calibri"/>
                <a:sym typeface="Calibri"/>
              </a:rPr>
              <a:t>with </a:t>
            </a:r>
            <a:r>
              <a:rPr lang="en" sz="1600">
                <a:solidFill>
                  <a:schemeClr val="lt1"/>
                </a:solidFill>
                <a:latin typeface="Calibri"/>
                <a:ea typeface="Calibri"/>
                <a:cs typeface="Calibri"/>
                <a:sym typeface="Calibri"/>
              </a:rPr>
              <a:t>the increase in purchase, </a:t>
            </a:r>
            <a:r>
              <a:rPr b="0" i="0" lang="en" sz="1600" u="none" cap="none" strike="noStrike">
                <a:solidFill>
                  <a:schemeClr val="lt1"/>
                </a:solidFill>
                <a:latin typeface="Calibri"/>
                <a:ea typeface="Calibri"/>
                <a:cs typeface="Calibri"/>
                <a:sym typeface="Calibri"/>
              </a:rPr>
              <a:t>and the same for </a:t>
            </a:r>
            <a:r>
              <a:rPr lang="en" sz="1600">
                <a:solidFill>
                  <a:schemeClr val="lt1"/>
                </a:solidFill>
                <a:latin typeface="Calibri"/>
                <a:ea typeface="Calibri"/>
                <a:cs typeface="Calibri"/>
                <a:sym typeface="Calibri"/>
              </a:rPr>
              <a:t>P</a:t>
            </a:r>
            <a:r>
              <a:rPr b="0" i="0" lang="en" sz="1600" u="none" cap="none" strike="noStrike">
                <a:solidFill>
                  <a:schemeClr val="lt1"/>
                </a:solidFill>
                <a:latin typeface="Calibri"/>
                <a:ea typeface="Calibri"/>
                <a:cs typeface="Calibri"/>
                <a:sym typeface="Calibri"/>
              </a:rPr>
              <a:t>urchase and its </a:t>
            </a:r>
            <a:r>
              <a:rPr lang="en" sz="1600">
                <a:solidFill>
                  <a:schemeClr val="lt1"/>
                </a:solidFill>
                <a:latin typeface="Calibri"/>
                <a:ea typeface="Calibri"/>
                <a:cs typeface="Calibri"/>
                <a:sym typeface="Calibri"/>
              </a:rPr>
              <a:t>F</a:t>
            </a:r>
            <a:r>
              <a:rPr b="0" i="0" lang="en" sz="1600" u="none" cap="none" strike="noStrike">
                <a:solidFill>
                  <a:schemeClr val="lt1"/>
                </a:solidFill>
                <a:latin typeface="Calibri"/>
                <a:ea typeface="Calibri"/>
                <a:cs typeface="Calibri"/>
                <a:sym typeface="Calibri"/>
              </a:rPr>
              <a:t>requency</a:t>
            </a:r>
            <a:r>
              <a:rPr lang="en" sz="1600">
                <a:solidFill>
                  <a:schemeClr val="lt1"/>
                </a:solidFill>
                <a:latin typeface="Calibri"/>
                <a:ea typeface="Calibri"/>
                <a:cs typeface="Calibri"/>
                <a:sym typeface="Calibri"/>
              </a:rPr>
              <a:t>.</a:t>
            </a:r>
            <a:endParaRPr b="0" i="0" sz="16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sp>
        <p:nvSpPr>
          <p:cNvPr id="141" name="Google Shape;141;p22"/>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142" name="Google Shape;142;p22"/>
          <p:cNvSpPr txBox="1"/>
          <p:nvPr>
            <p:ph idx="1" type="body"/>
          </p:nvPr>
        </p:nvSpPr>
        <p:spPr>
          <a:xfrm>
            <a:off x="375050" y="811625"/>
            <a:ext cx="4094100" cy="70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b="1" lang="en" sz="1600">
                <a:latin typeface="Calibri"/>
                <a:ea typeface="Calibri"/>
                <a:cs typeface="Calibri"/>
                <a:sym typeface="Calibri"/>
              </a:rPr>
              <a:t>C</a:t>
            </a:r>
            <a:r>
              <a:rPr b="1" lang="en" sz="1600">
                <a:latin typeface="Calibri"/>
                <a:ea typeface="Calibri"/>
                <a:cs typeface="Calibri"/>
                <a:sym typeface="Calibri"/>
              </a:rPr>
              <a:t>ash Advance vs </a:t>
            </a:r>
            <a:endParaRPr b="1" sz="1600">
              <a:latin typeface="Calibri"/>
              <a:ea typeface="Calibri"/>
              <a:cs typeface="Calibri"/>
              <a:sym typeface="Calibri"/>
            </a:endParaRPr>
          </a:p>
          <a:p>
            <a:pPr indent="0" lvl="0" marL="0" rtl="0" algn="ctr">
              <a:lnSpc>
                <a:spcPct val="100000"/>
              </a:lnSpc>
              <a:spcBef>
                <a:spcPts val="600"/>
              </a:spcBef>
              <a:spcAft>
                <a:spcPts val="0"/>
              </a:spcAft>
              <a:buSzPts val="2000"/>
              <a:buNone/>
            </a:pPr>
            <a:r>
              <a:rPr b="1" lang="en" sz="1600">
                <a:latin typeface="Calibri"/>
                <a:ea typeface="Calibri"/>
                <a:cs typeface="Calibri"/>
                <a:sym typeface="Calibri"/>
              </a:rPr>
              <a:t>Cash Advance Frequency</a:t>
            </a:r>
            <a:r>
              <a:rPr b="1" lang="en" sz="1600">
                <a:solidFill>
                  <a:schemeClr val="dk1"/>
                </a:solidFill>
                <a:latin typeface="Calibri"/>
                <a:ea typeface="Calibri"/>
                <a:cs typeface="Calibri"/>
                <a:sym typeface="Calibri"/>
              </a:rPr>
              <a:t>   </a:t>
            </a:r>
            <a:endParaRPr b="1" sz="1600">
              <a:solidFill>
                <a:schemeClr val="dk1"/>
              </a:solidFill>
              <a:latin typeface="Calibri"/>
              <a:ea typeface="Calibri"/>
              <a:cs typeface="Calibri"/>
              <a:sym typeface="Calibri"/>
            </a:endParaRPr>
          </a:p>
          <a:p>
            <a:pPr indent="0" lvl="0" marL="0" rtl="0" algn="ctr">
              <a:lnSpc>
                <a:spcPct val="100000"/>
              </a:lnSpc>
              <a:spcBef>
                <a:spcPts val="600"/>
              </a:spcBef>
              <a:spcAft>
                <a:spcPts val="0"/>
              </a:spcAft>
              <a:buSzPts val="2000"/>
              <a:buNone/>
            </a:pPr>
            <a:r>
              <a:t/>
            </a:r>
            <a:endParaRPr b="1" sz="1600">
              <a:solidFill>
                <a:schemeClr val="dk1"/>
              </a:solidFill>
              <a:latin typeface="Calibri"/>
              <a:ea typeface="Calibri"/>
              <a:cs typeface="Calibri"/>
              <a:sym typeface="Calibri"/>
            </a:endParaRPr>
          </a:p>
          <a:p>
            <a:pPr indent="0" lvl="0" marL="0" rtl="0" algn="ctr">
              <a:lnSpc>
                <a:spcPct val="100000"/>
              </a:lnSpc>
              <a:spcBef>
                <a:spcPts val="600"/>
              </a:spcBef>
              <a:spcAft>
                <a:spcPts val="0"/>
              </a:spcAft>
              <a:buSzPts val="2000"/>
              <a:buNone/>
            </a:pPr>
            <a:r>
              <a:t/>
            </a:r>
            <a:endParaRPr b="1" sz="1600">
              <a:solidFill>
                <a:schemeClr val="dk1"/>
              </a:solidFill>
              <a:latin typeface="Calibri"/>
              <a:ea typeface="Calibri"/>
              <a:cs typeface="Calibri"/>
              <a:sym typeface="Calibri"/>
            </a:endParaRPr>
          </a:p>
        </p:txBody>
      </p:sp>
      <p:sp>
        <p:nvSpPr>
          <p:cNvPr id="143" name="Google Shape;143;p22"/>
          <p:cNvSpPr txBox="1"/>
          <p:nvPr>
            <p:ph idx="2" type="body"/>
          </p:nvPr>
        </p:nvSpPr>
        <p:spPr>
          <a:xfrm>
            <a:off x="4674975" y="811625"/>
            <a:ext cx="4094100" cy="70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2000"/>
              <a:buNone/>
            </a:pPr>
            <a:r>
              <a:rPr b="1" lang="en" sz="1600">
                <a:latin typeface="Calibri"/>
                <a:ea typeface="Calibri"/>
                <a:cs typeface="Calibri"/>
                <a:sym typeface="Calibri"/>
              </a:rPr>
              <a:t>Installment Purchases VS </a:t>
            </a:r>
            <a:endParaRPr b="1" sz="1600">
              <a:latin typeface="Calibri"/>
              <a:ea typeface="Calibri"/>
              <a:cs typeface="Calibri"/>
              <a:sym typeface="Calibri"/>
            </a:endParaRPr>
          </a:p>
          <a:p>
            <a:pPr indent="0" lvl="0" marL="0" rtl="0" algn="ctr">
              <a:lnSpc>
                <a:spcPct val="150000"/>
              </a:lnSpc>
              <a:spcBef>
                <a:spcPts val="0"/>
              </a:spcBef>
              <a:spcAft>
                <a:spcPts val="0"/>
              </a:spcAft>
              <a:buSzPts val="2000"/>
              <a:buNone/>
            </a:pPr>
            <a:r>
              <a:rPr b="1" lang="en" sz="1600">
                <a:latin typeface="Calibri"/>
                <a:ea typeface="Calibri"/>
                <a:cs typeface="Calibri"/>
                <a:sym typeface="Calibri"/>
              </a:rPr>
              <a:t>Installment Purchase Frequency</a:t>
            </a:r>
            <a:r>
              <a:rPr b="1" lang="en" sz="1600">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                                                                                  </a:t>
            </a:r>
            <a:endParaRPr/>
          </a:p>
        </p:txBody>
      </p:sp>
      <p:pic>
        <p:nvPicPr>
          <p:cNvPr id="144" name="Google Shape;144;p22"/>
          <p:cNvPicPr preferRelativeResize="0"/>
          <p:nvPr/>
        </p:nvPicPr>
        <p:blipFill rotWithShape="1">
          <a:blip r:embed="rId3">
            <a:alphaModFix/>
          </a:blip>
          <a:srcRect b="0" l="0" r="0" t="0"/>
          <a:stretch/>
        </p:blipFill>
        <p:spPr>
          <a:xfrm>
            <a:off x="525438" y="1658675"/>
            <a:ext cx="3793325" cy="1993075"/>
          </a:xfrm>
          <a:prstGeom prst="rect">
            <a:avLst/>
          </a:prstGeom>
          <a:noFill/>
          <a:ln>
            <a:noFill/>
          </a:ln>
        </p:spPr>
      </p:pic>
      <p:pic>
        <p:nvPicPr>
          <p:cNvPr id="145" name="Google Shape;145;p22"/>
          <p:cNvPicPr preferRelativeResize="0"/>
          <p:nvPr/>
        </p:nvPicPr>
        <p:blipFill rotWithShape="1">
          <a:blip r:embed="rId4">
            <a:alphaModFix/>
          </a:blip>
          <a:srcRect b="0" l="0" r="0" t="0"/>
          <a:stretch/>
        </p:blipFill>
        <p:spPr>
          <a:xfrm>
            <a:off x="4748500" y="1658675"/>
            <a:ext cx="3947050" cy="1993075"/>
          </a:xfrm>
          <a:prstGeom prst="rect">
            <a:avLst/>
          </a:prstGeom>
          <a:noFill/>
          <a:ln>
            <a:noFill/>
          </a:ln>
        </p:spPr>
      </p:pic>
      <p:sp>
        <p:nvSpPr>
          <p:cNvPr id="146" name="Google Shape;146;p22"/>
          <p:cNvSpPr txBox="1"/>
          <p:nvPr/>
        </p:nvSpPr>
        <p:spPr>
          <a:xfrm>
            <a:off x="431450" y="3938900"/>
            <a:ext cx="8170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 sz="1600">
                <a:solidFill>
                  <a:schemeClr val="lt1"/>
                </a:solidFill>
                <a:latin typeface="Calibri"/>
                <a:ea typeface="Calibri"/>
                <a:cs typeface="Calibri"/>
                <a:sym typeface="Calibri"/>
              </a:rPr>
              <a:t>C</a:t>
            </a:r>
            <a:r>
              <a:rPr b="0" i="0" lang="en" sz="1600" u="none" cap="none" strike="noStrike">
                <a:solidFill>
                  <a:schemeClr val="lt1"/>
                </a:solidFill>
                <a:latin typeface="Calibri"/>
                <a:ea typeface="Calibri"/>
                <a:cs typeface="Calibri"/>
                <a:sym typeface="Calibri"/>
              </a:rPr>
              <a:t>ash advance and its frequency  shows no trend, so bo</a:t>
            </a:r>
            <a:r>
              <a:rPr lang="en" sz="1600">
                <a:solidFill>
                  <a:schemeClr val="lt1"/>
                </a:solidFill>
                <a:latin typeface="Calibri"/>
                <a:ea typeface="Calibri"/>
                <a:cs typeface="Calibri"/>
                <a:sym typeface="Calibri"/>
              </a:rPr>
              <a:t>th can be used</a:t>
            </a:r>
            <a:r>
              <a:rPr b="0" i="0" lang="en" sz="1600" u="none" cap="none" strike="noStrike">
                <a:solidFill>
                  <a:schemeClr val="lt1"/>
                </a:solidFill>
                <a:latin typeface="Calibri"/>
                <a:ea typeface="Calibri"/>
                <a:cs typeface="Calibri"/>
                <a:sym typeface="Calibri"/>
              </a:rPr>
              <a:t>. However</a:t>
            </a:r>
            <a:r>
              <a:rPr lang="en" sz="1600">
                <a:solidFill>
                  <a:schemeClr val="lt1"/>
                </a:solidFill>
                <a:latin typeface="Calibri"/>
                <a:ea typeface="Calibri"/>
                <a:cs typeface="Calibri"/>
                <a:sym typeface="Calibri"/>
              </a:rPr>
              <a:t>, one column from Installments Purchases and its Frequency can be discarded as they show a similar trend. </a:t>
            </a:r>
            <a:endParaRPr b="0" i="0" sz="16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sp>
        <p:nvSpPr>
          <p:cNvPr id="151" name="Google Shape;151;p23"/>
          <p:cNvSpPr txBox="1"/>
          <p:nvPr>
            <p:ph type="title"/>
          </p:nvPr>
        </p:nvSpPr>
        <p:spPr>
          <a:xfrm>
            <a:off x="782850" y="205996"/>
            <a:ext cx="7578300" cy="77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Calibri"/>
                <a:ea typeface="Calibri"/>
                <a:cs typeface="Calibri"/>
                <a:sym typeface="Calibri"/>
              </a:rPr>
              <a:t>TENURE</a:t>
            </a:r>
            <a:endParaRPr b="1" sz="2600">
              <a:latin typeface="Calibri"/>
              <a:ea typeface="Calibri"/>
              <a:cs typeface="Calibri"/>
              <a:sym typeface="Calibri"/>
            </a:endParaRPr>
          </a:p>
        </p:txBody>
      </p:sp>
      <p:sp>
        <p:nvSpPr>
          <p:cNvPr id="152" name="Google Shape;152;p23"/>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153" name="Google Shape;153;p23"/>
          <p:cNvSpPr txBox="1"/>
          <p:nvPr>
            <p:ph idx="1" type="body"/>
          </p:nvPr>
        </p:nvSpPr>
        <p:spPr>
          <a:xfrm>
            <a:off x="471500" y="878675"/>
            <a:ext cx="3997500" cy="3836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Clr>
                <a:schemeClr val="dk1"/>
              </a:buClr>
              <a:buSzPts val="1100"/>
              <a:buFont typeface="Arial"/>
              <a:buNone/>
            </a:pPr>
            <a:r>
              <a:t/>
            </a:r>
            <a:endParaRPr b="1" sz="1500">
              <a:solidFill>
                <a:schemeClr val="dk1"/>
              </a:solidFill>
              <a:latin typeface="Calibri"/>
              <a:ea typeface="Calibri"/>
              <a:cs typeface="Calibri"/>
              <a:sym typeface="Calibri"/>
            </a:endParaRPr>
          </a:p>
          <a:p>
            <a:pPr indent="0" lvl="0" marL="0" rtl="0" algn="l">
              <a:lnSpc>
                <a:spcPct val="100000"/>
              </a:lnSpc>
              <a:spcBef>
                <a:spcPts val="1200"/>
              </a:spcBef>
              <a:spcAft>
                <a:spcPts val="0"/>
              </a:spcAft>
              <a:buSzPts val="2000"/>
              <a:buNone/>
            </a:pPr>
            <a:r>
              <a:t/>
            </a:r>
            <a:endParaRPr/>
          </a:p>
        </p:txBody>
      </p:sp>
      <p:pic>
        <p:nvPicPr>
          <p:cNvPr id="154" name="Google Shape;154;p23"/>
          <p:cNvPicPr preferRelativeResize="0"/>
          <p:nvPr/>
        </p:nvPicPr>
        <p:blipFill rotWithShape="1">
          <a:blip r:embed="rId3">
            <a:alphaModFix/>
          </a:blip>
          <a:srcRect b="0" l="0" r="0" t="0"/>
          <a:stretch/>
        </p:blipFill>
        <p:spPr>
          <a:xfrm>
            <a:off x="578650" y="985700"/>
            <a:ext cx="8084325" cy="2820600"/>
          </a:xfrm>
          <a:prstGeom prst="rect">
            <a:avLst/>
          </a:prstGeom>
          <a:noFill/>
          <a:ln>
            <a:noFill/>
          </a:ln>
        </p:spPr>
      </p:pic>
      <p:sp>
        <p:nvSpPr>
          <p:cNvPr id="155" name="Google Shape;155;p23"/>
          <p:cNvSpPr txBox="1"/>
          <p:nvPr/>
        </p:nvSpPr>
        <p:spPr>
          <a:xfrm>
            <a:off x="1157300" y="1093000"/>
            <a:ext cx="288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156" name="Google Shape;156;p23"/>
          <p:cNvSpPr txBox="1"/>
          <p:nvPr/>
        </p:nvSpPr>
        <p:spPr>
          <a:xfrm>
            <a:off x="575625" y="3976125"/>
            <a:ext cx="8084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chemeClr val="dk1"/>
              </a:buClr>
              <a:buSzPts val="1100"/>
              <a:buFont typeface="Arial"/>
              <a:buNone/>
            </a:pPr>
            <a:r>
              <a:rPr b="0" i="0" lang="en" sz="1600" u="none" cap="none" strike="noStrike">
                <a:solidFill>
                  <a:schemeClr val="lt1"/>
                </a:solidFill>
                <a:latin typeface="Calibri"/>
                <a:ea typeface="Calibri"/>
                <a:cs typeface="Calibri"/>
                <a:sym typeface="Calibri"/>
              </a:rPr>
              <a:t>Most of the customers have 12 </a:t>
            </a:r>
            <a:r>
              <a:rPr lang="en" sz="1600">
                <a:solidFill>
                  <a:schemeClr val="lt1"/>
                </a:solidFill>
                <a:latin typeface="Calibri"/>
                <a:ea typeface="Calibri"/>
                <a:cs typeface="Calibri"/>
                <a:sym typeface="Calibri"/>
              </a:rPr>
              <a:t>year </a:t>
            </a:r>
            <a:r>
              <a:rPr b="0" i="0" lang="en" sz="1600" u="none" cap="none" strike="noStrike">
                <a:solidFill>
                  <a:schemeClr val="lt1"/>
                </a:solidFill>
                <a:latin typeface="Calibri"/>
                <a:ea typeface="Calibri"/>
                <a:cs typeface="Calibri"/>
                <a:sym typeface="Calibri"/>
              </a:rPr>
              <a:t>as their Tenure</a:t>
            </a:r>
            <a:r>
              <a:rPr lang="en" sz="1600">
                <a:solidFill>
                  <a:schemeClr val="lt1"/>
                </a:solidFill>
                <a:latin typeface="Calibri"/>
                <a:ea typeface="Calibri"/>
                <a:cs typeface="Calibri"/>
                <a:sym typeface="Calibri"/>
              </a:rPr>
              <a:t>, so we will have to further analyze this data and hence keep the tenure column in the final dataset.</a:t>
            </a:r>
            <a:endParaRPr b="0" i="0" sz="1600" u="none" cap="none" strike="noStrike">
              <a:solidFill>
                <a:schemeClr val="lt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sp>
        <p:nvSpPr>
          <p:cNvPr id="161" name="Google Shape;161;p24"/>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162" name="Google Shape;162;p24"/>
          <p:cNvSpPr txBox="1"/>
          <p:nvPr>
            <p:ph idx="1" type="body"/>
          </p:nvPr>
        </p:nvSpPr>
        <p:spPr>
          <a:xfrm>
            <a:off x="278600" y="289325"/>
            <a:ext cx="4596300" cy="450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rtl="0" algn="l">
              <a:lnSpc>
                <a:spcPct val="150000"/>
              </a:lnSpc>
              <a:spcBef>
                <a:spcPts val="1200"/>
              </a:spcBef>
              <a:spcAft>
                <a:spcPts val="0"/>
              </a:spcAft>
              <a:buClr>
                <a:schemeClr val="dk1"/>
              </a:buClr>
              <a:buSzPts val="1100"/>
              <a:buFont typeface="Arial"/>
              <a:buNone/>
            </a:pPr>
            <a:r>
              <a:rPr b="1" lang="en" sz="1600">
                <a:latin typeface="Calibri"/>
                <a:ea typeface="Calibri"/>
                <a:cs typeface="Calibri"/>
                <a:sym typeface="Calibri"/>
              </a:rPr>
              <a:t>          </a:t>
            </a:r>
            <a:r>
              <a:rPr b="1" lang="en" sz="1600">
                <a:latin typeface="Calibri"/>
                <a:ea typeface="Calibri"/>
                <a:cs typeface="Calibri"/>
                <a:sym typeface="Calibri"/>
              </a:rPr>
              <a:t>Tenure vs Cash Advance Frequency</a:t>
            </a:r>
            <a:endParaRPr b="1" sz="1600">
              <a:latin typeface="Calibri"/>
              <a:ea typeface="Calibri"/>
              <a:cs typeface="Calibri"/>
              <a:sym typeface="Calibri"/>
            </a:endParaRPr>
          </a:p>
          <a:p>
            <a:pPr indent="0" lvl="0" marL="0" rtl="0" algn="l">
              <a:lnSpc>
                <a:spcPct val="150000"/>
              </a:lnSpc>
              <a:spcBef>
                <a:spcPts val="1200"/>
              </a:spcBef>
              <a:spcAft>
                <a:spcPts val="0"/>
              </a:spcAft>
              <a:buClr>
                <a:schemeClr val="dk1"/>
              </a:buClr>
              <a:buSzPts val="1100"/>
              <a:buFont typeface="Arial"/>
              <a:buNone/>
            </a:pPr>
            <a:r>
              <a:rPr b="1" lang="en" sz="1600">
                <a:latin typeface="Calibri"/>
                <a:ea typeface="Calibri"/>
                <a:cs typeface="Calibri"/>
                <a:sym typeface="Calibri"/>
              </a:rPr>
              <a:t>   </a:t>
            </a:r>
            <a:r>
              <a:rPr b="1" lang="en" sz="1600">
                <a:latin typeface="Calibri"/>
                <a:ea typeface="Calibri"/>
                <a:cs typeface="Calibri"/>
                <a:sym typeface="Calibri"/>
              </a:rPr>
              <a:t>          </a:t>
            </a:r>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SzPts val="2000"/>
              <a:buNone/>
            </a:pPr>
            <a:r>
              <a:t/>
            </a:r>
            <a:endParaRPr/>
          </a:p>
          <a:p>
            <a:pPr indent="0" lvl="0" marL="0" rtl="0" algn="just">
              <a:lnSpc>
                <a:spcPct val="150000"/>
              </a:lnSpc>
              <a:spcBef>
                <a:spcPts val="0"/>
              </a:spcBef>
              <a:spcAft>
                <a:spcPts val="0"/>
              </a:spcAft>
              <a:buSzPts val="1100"/>
              <a:buNone/>
            </a:pPr>
            <a:r>
              <a:t/>
            </a:r>
            <a:endParaRPr sz="1600">
              <a:latin typeface="Calibri"/>
              <a:ea typeface="Calibri"/>
              <a:cs typeface="Calibri"/>
              <a:sym typeface="Calibri"/>
            </a:endParaRPr>
          </a:p>
          <a:p>
            <a:pPr indent="0" lvl="0" marL="0" rtl="0" algn="l">
              <a:lnSpc>
                <a:spcPct val="150000"/>
              </a:lnSpc>
              <a:spcBef>
                <a:spcPts val="0"/>
              </a:spcBef>
              <a:spcAft>
                <a:spcPts val="0"/>
              </a:spcAft>
              <a:buSzPts val="1100"/>
              <a:buNone/>
            </a:pPr>
            <a:r>
              <a:rPr lang="en" sz="1500">
                <a:latin typeface="Calibri"/>
                <a:ea typeface="Calibri"/>
                <a:cs typeface="Calibri"/>
                <a:sym typeface="Calibri"/>
              </a:rPr>
              <a:t>Old customer with 12 years has cash frequency less than one the new customer who takes more cash advance.</a:t>
            </a:r>
            <a:endParaRPr sz="1500">
              <a:latin typeface="Calibri"/>
              <a:ea typeface="Calibri"/>
              <a:cs typeface="Calibri"/>
              <a:sym typeface="Calibri"/>
            </a:endParaRPr>
          </a:p>
          <a:p>
            <a:pPr indent="0" lvl="0" marL="0" rtl="0" algn="just">
              <a:lnSpc>
                <a:spcPct val="150000"/>
              </a:lnSpc>
              <a:spcBef>
                <a:spcPts val="0"/>
              </a:spcBef>
              <a:spcAft>
                <a:spcPts val="0"/>
              </a:spcAft>
              <a:buClr>
                <a:schemeClr val="dk1"/>
              </a:buClr>
              <a:buSzPts val="1100"/>
              <a:buFont typeface="Arial"/>
              <a:buNone/>
            </a:pPr>
            <a:r>
              <a:t/>
            </a:r>
            <a:endParaRPr sz="1600">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a:p>
          <a:p>
            <a:pPr indent="0" lvl="0" marL="0" rtl="0" algn="just">
              <a:lnSpc>
                <a:spcPct val="150000"/>
              </a:lnSpc>
              <a:spcBef>
                <a:spcPts val="0"/>
              </a:spcBef>
              <a:spcAft>
                <a:spcPts val="0"/>
              </a:spcAft>
              <a:buClr>
                <a:schemeClr val="dk1"/>
              </a:buClr>
              <a:buSzPts val="1100"/>
              <a:buFont typeface="Arial"/>
              <a:buNone/>
            </a:pPr>
            <a:r>
              <a:t/>
            </a:r>
            <a:endParaRPr sz="1600">
              <a:latin typeface="Calibri"/>
              <a:ea typeface="Calibri"/>
              <a:cs typeface="Calibri"/>
              <a:sym typeface="Calibri"/>
            </a:endParaRPr>
          </a:p>
          <a:p>
            <a:pPr indent="0" lvl="0" marL="0" rtl="0" algn="l">
              <a:lnSpc>
                <a:spcPct val="100000"/>
              </a:lnSpc>
              <a:spcBef>
                <a:spcPts val="1200"/>
              </a:spcBef>
              <a:spcAft>
                <a:spcPts val="0"/>
              </a:spcAft>
              <a:buSzPts val="2000"/>
              <a:buNone/>
            </a:pPr>
            <a:r>
              <a:t/>
            </a:r>
            <a:endParaRPr/>
          </a:p>
        </p:txBody>
      </p:sp>
      <p:sp>
        <p:nvSpPr>
          <p:cNvPr id="163" name="Google Shape;163;p24"/>
          <p:cNvSpPr txBox="1"/>
          <p:nvPr>
            <p:ph idx="2" type="body"/>
          </p:nvPr>
        </p:nvSpPr>
        <p:spPr>
          <a:xfrm>
            <a:off x="5049200" y="855575"/>
            <a:ext cx="3371700" cy="362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2000"/>
              <a:buFont typeface="Arial"/>
              <a:buNone/>
            </a:pPr>
            <a:r>
              <a:rPr b="1" lang="en" sz="1600">
                <a:latin typeface="Calibri"/>
                <a:ea typeface="Calibri"/>
                <a:cs typeface="Calibri"/>
                <a:sym typeface="Calibri"/>
              </a:rPr>
              <a:t>T</a:t>
            </a:r>
            <a:r>
              <a:rPr b="1" lang="en" sz="1600">
                <a:latin typeface="Calibri"/>
                <a:ea typeface="Calibri"/>
                <a:cs typeface="Calibri"/>
                <a:sym typeface="Calibri"/>
              </a:rPr>
              <a:t>enure vs Minimum Payments</a:t>
            </a:r>
            <a:endParaRPr b="1" sz="1600">
              <a:latin typeface="Calibri"/>
              <a:ea typeface="Calibri"/>
              <a:cs typeface="Calibri"/>
              <a:sym typeface="Calibri"/>
            </a:endParaRPr>
          </a:p>
          <a:p>
            <a:pPr indent="0" lvl="0" marL="0" rtl="0" algn="l">
              <a:lnSpc>
                <a:spcPct val="100000"/>
              </a:lnSpc>
              <a:spcBef>
                <a:spcPts val="600"/>
              </a:spcBef>
              <a:spcAft>
                <a:spcPts val="0"/>
              </a:spcAft>
              <a:buSzPts val="2000"/>
              <a:buNone/>
            </a:pPr>
            <a:r>
              <a:rPr b="1" lang="en" sz="1600">
                <a:latin typeface="Calibri"/>
                <a:ea typeface="Calibri"/>
                <a:cs typeface="Calibri"/>
                <a:sym typeface="Calibri"/>
              </a:rPr>
              <a:t>  </a:t>
            </a:r>
            <a:endParaRPr/>
          </a:p>
          <a:p>
            <a:pPr indent="0" lvl="0" marL="0" rtl="0" algn="l">
              <a:lnSpc>
                <a:spcPct val="100000"/>
              </a:lnSpc>
              <a:spcBef>
                <a:spcPts val="600"/>
              </a:spcBef>
              <a:spcAft>
                <a:spcPts val="0"/>
              </a:spcAft>
              <a:buSzPts val="2000"/>
              <a:buNone/>
            </a:pPr>
            <a:r>
              <a:t/>
            </a:r>
            <a:endParaRPr/>
          </a:p>
          <a:p>
            <a:pPr indent="0" lvl="0" marL="0" rtl="0" algn="just">
              <a:lnSpc>
                <a:spcPct val="150000"/>
              </a:lnSpc>
              <a:spcBef>
                <a:spcPts val="1200"/>
              </a:spcBef>
              <a:spcAft>
                <a:spcPts val="0"/>
              </a:spcAft>
              <a:buClr>
                <a:schemeClr val="dk1"/>
              </a:buClr>
              <a:buSzPts val="1100"/>
              <a:buFont typeface="Arial"/>
              <a:buNone/>
            </a:pPr>
            <a:r>
              <a:t/>
            </a:r>
            <a:endParaRPr sz="1600">
              <a:latin typeface="Times New Roman"/>
              <a:ea typeface="Times New Roman"/>
              <a:cs typeface="Times New Roman"/>
              <a:sym typeface="Times New Roman"/>
            </a:endParaRPr>
          </a:p>
          <a:p>
            <a:pPr indent="0" lvl="0" marL="0" rtl="0" algn="l">
              <a:lnSpc>
                <a:spcPct val="100000"/>
              </a:lnSpc>
              <a:spcBef>
                <a:spcPts val="1200"/>
              </a:spcBef>
              <a:spcAft>
                <a:spcPts val="0"/>
              </a:spcAft>
              <a:buSzPts val="2000"/>
              <a:buNone/>
            </a:pPr>
            <a:r>
              <a:t/>
            </a:r>
            <a:endParaRPr/>
          </a:p>
        </p:txBody>
      </p:sp>
      <p:pic>
        <p:nvPicPr>
          <p:cNvPr id="164" name="Google Shape;164;p24"/>
          <p:cNvPicPr preferRelativeResize="0"/>
          <p:nvPr/>
        </p:nvPicPr>
        <p:blipFill rotWithShape="1">
          <a:blip r:embed="rId3">
            <a:alphaModFix/>
          </a:blip>
          <a:srcRect b="0" l="0" r="0" t="0"/>
          <a:stretch/>
        </p:blipFill>
        <p:spPr>
          <a:xfrm>
            <a:off x="4874900" y="1317000"/>
            <a:ext cx="3371850" cy="1695450"/>
          </a:xfrm>
          <a:prstGeom prst="rect">
            <a:avLst/>
          </a:prstGeom>
          <a:noFill/>
          <a:ln>
            <a:noFill/>
          </a:ln>
        </p:spPr>
      </p:pic>
      <p:pic>
        <p:nvPicPr>
          <p:cNvPr id="165" name="Google Shape;165;p24"/>
          <p:cNvPicPr preferRelativeResize="0"/>
          <p:nvPr/>
        </p:nvPicPr>
        <p:blipFill>
          <a:blip r:embed="rId4">
            <a:alphaModFix/>
          </a:blip>
          <a:stretch>
            <a:fillRect/>
          </a:stretch>
        </p:blipFill>
        <p:spPr>
          <a:xfrm>
            <a:off x="687875" y="1245160"/>
            <a:ext cx="3371850" cy="2653178"/>
          </a:xfrm>
          <a:prstGeom prst="rect">
            <a:avLst/>
          </a:prstGeom>
          <a:noFill/>
          <a:ln>
            <a:noFill/>
          </a:ln>
        </p:spPr>
      </p:pic>
      <p:sp>
        <p:nvSpPr>
          <p:cNvPr id="166" name="Google Shape;166;p24"/>
          <p:cNvSpPr txBox="1"/>
          <p:nvPr/>
        </p:nvSpPr>
        <p:spPr>
          <a:xfrm>
            <a:off x="4874900" y="3057450"/>
            <a:ext cx="3720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n" sz="1500">
                <a:solidFill>
                  <a:schemeClr val="lt1"/>
                </a:solidFill>
                <a:latin typeface="Calibri"/>
                <a:ea typeface="Calibri"/>
                <a:cs typeface="Calibri"/>
                <a:sym typeface="Calibri"/>
              </a:rPr>
              <a:t>More the tenure more minimum payme</a:t>
            </a:r>
            <a:r>
              <a:rPr lang="en" sz="1600">
                <a:solidFill>
                  <a:schemeClr val="lt1"/>
                </a:solidFill>
                <a:latin typeface="Times New Roman"/>
                <a:ea typeface="Times New Roman"/>
                <a:cs typeface="Times New Roman"/>
                <a:sym typeface="Times New Roman"/>
              </a:rPr>
              <a:t>nt.</a:t>
            </a:r>
            <a:r>
              <a:rPr lang="en" sz="2000">
                <a:solidFill>
                  <a:schemeClr val="lt1"/>
                </a:solidFill>
                <a:latin typeface="Raleway"/>
                <a:ea typeface="Raleway"/>
                <a:cs typeface="Raleway"/>
                <a:sym typeface="Raleway"/>
              </a:rPr>
              <a:t>  </a:t>
            </a:r>
            <a:endParaRPr sz="2000">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p25"/>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172" name="Google Shape;172;p25"/>
          <p:cNvSpPr txBox="1"/>
          <p:nvPr>
            <p:ph idx="1" type="body"/>
          </p:nvPr>
        </p:nvSpPr>
        <p:spPr>
          <a:xfrm>
            <a:off x="1050525" y="1364748"/>
            <a:ext cx="3418500" cy="2933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SzPts val="2000"/>
              <a:buNone/>
            </a:pPr>
            <a:r>
              <a:t/>
            </a:r>
            <a:endParaRPr b="1" sz="1500">
              <a:solidFill>
                <a:schemeClr val="dk1"/>
              </a:solidFill>
              <a:latin typeface="Calibri"/>
              <a:ea typeface="Calibri"/>
              <a:cs typeface="Calibri"/>
              <a:sym typeface="Calibri"/>
            </a:endParaRPr>
          </a:p>
          <a:p>
            <a:pPr indent="0" lvl="0" marL="0" rtl="0" algn="l">
              <a:lnSpc>
                <a:spcPct val="100000"/>
              </a:lnSpc>
              <a:spcBef>
                <a:spcPts val="1200"/>
              </a:spcBef>
              <a:spcAft>
                <a:spcPts val="0"/>
              </a:spcAft>
              <a:buSzPts val="2000"/>
              <a:buNone/>
            </a:pPr>
            <a:r>
              <a:t/>
            </a:r>
            <a:endParaRPr/>
          </a:p>
        </p:txBody>
      </p:sp>
      <p:sp>
        <p:nvSpPr>
          <p:cNvPr id="173" name="Google Shape;173;p25"/>
          <p:cNvSpPr txBox="1"/>
          <p:nvPr>
            <p:ph idx="2" type="body"/>
          </p:nvPr>
        </p:nvSpPr>
        <p:spPr>
          <a:xfrm>
            <a:off x="4728678" y="1212498"/>
            <a:ext cx="3418500" cy="293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sz="1600">
                <a:latin typeface="Calibri"/>
                <a:ea typeface="Calibri"/>
                <a:cs typeface="Calibri"/>
                <a:sym typeface="Calibri"/>
              </a:rPr>
              <a:t>More payments mean customer is old customer because they are more familiar with the payment system.</a:t>
            </a:r>
            <a:endParaRPr sz="1600">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sz="1600">
              <a:latin typeface="Calibri"/>
              <a:ea typeface="Calibri"/>
              <a:cs typeface="Calibri"/>
              <a:sym typeface="Calibri"/>
            </a:endParaRPr>
          </a:p>
          <a:p>
            <a:pPr indent="0" lvl="0" marL="0" rtl="0" algn="l">
              <a:lnSpc>
                <a:spcPct val="100000"/>
              </a:lnSpc>
              <a:spcBef>
                <a:spcPts val="600"/>
              </a:spcBef>
              <a:spcAft>
                <a:spcPts val="0"/>
              </a:spcAft>
              <a:buSzPts val="2000"/>
              <a:buNone/>
            </a:pPr>
            <a:r>
              <a:rPr b="1" lang="en" sz="1600">
                <a:latin typeface="Calibri"/>
                <a:ea typeface="Calibri"/>
                <a:cs typeface="Calibri"/>
                <a:sym typeface="Calibri"/>
              </a:rPr>
              <a:t>Insights</a:t>
            </a:r>
            <a:r>
              <a:rPr lang="en" sz="1600">
                <a:latin typeface="Calibri"/>
                <a:ea typeface="Calibri"/>
                <a:cs typeface="Calibri"/>
                <a:sym typeface="Calibri"/>
              </a:rPr>
              <a:t>: Customers with a tenure range of 12 years have Higher spending power, they also pay the credit amount, and take the least cash advance.</a:t>
            </a:r>
            <a:endParaRPr sz="1600">
              <a:latin typeface="Calibri"/>
              <a:ea typeface="Calibri"/>
              <a:cs typeface="Calibri"/>
              <a:sym typeface="Calibri"/>
            </a:endParaRPr>
          </a:p>
          <a:p>
            <a:pPr indent="0" lvl="0" marL="0" rtl="0" algn="just">
              <a:lnSpc>
                <a:spcPct val="100000"/>
              </a:lnSpc>
              <a:spcBef>
                <a:spcPts val="600"/>
              </a:spcBef>
              <a:spcAft>
                <a:spcPts val="0"/>
              </a:spcAft>
              <a:buSzPts val="2000"/>
              <a:buNone/>
            </a:pPr>
            <a:r>
              <a:t/>
            </a:r>
            <a:endParaRPr sz="1600">
              <a:latin typeface="Calibri"/>
              <a:ea typeface="Calibri"/>
              <a:cs typeface="Calibri"/>
              <a:sym typeface="Calibri"/>
            </a:endParaRPr>
          </a:p>
        </p:txBody>
      </p:sp>
      <p:sp>
        <p:nvSpPr>
          <p:cNvPr id="174" name="Google Shape;174;p25"/>
          <p:cNvSpPr txBox="1"/>
          <p:nvPr/>
        </p:nvSpPr>
        <p:spPr>
          <a:xfrm>
            <a:off x="497675" y="1044100"/>
            <a:ext cx="3700200" cy="431100"/>
          </a:xfrm>
          <a:prstGeom prst="rect">
            <a:avLst/>
          </a:prstGeom>
          <a:noFill/>
          <a:ln>
            <a:noFill/>
          </a:ln>
        </p:spPr>
        <p:txBody>
          <a:bodyPr anchorCtr="0" anchor="t" bIns="91425" lIns="91425" spcFirstLastPara="1" rIns="91425" wrap="square" tIns="91425">
            <a:spAutoFit/>
          </a:bodyPr>
          <a:lstStyle/>
          <a:p>
            <a:pPr indent="0" lvl="0" marL="457200" marR="0" rtl="0" algn="ctr">
              <a:lnSpc>
                <a:spcPct val="150000"/>
              </a:lnSpc>
              <a:spcBef>
                <a:spcPts val="1200"/>
              </a:spcBef>
              <a:spcAft>
                <a:spcPts val="1200"/>
              </a:spcAft>
              <a:buClr>
                <a:srgbClr val="000000"/>
              </a:buClr>
              <a:buSzPts val="1900"/>
              <a:buFont typeface="Arial"/>
              <a:buNone/>
            </a:pPr>
            <a:r>
              <a:rPr b="1" i="0" lang="en" sz="1600" u="none" cap="none" strike="noStrike">
                <a:solidFill>
                  <a:schemeClr val="lt1"/>
                </a:solidFill>
                <a:latin typeface="Calibri"/>
                <a:ea typeface="Calibri"/>
                <a:cs typeface="Calibri"/>
                <a:sym typeface="Calibri"/>
              </a:rPr>
              <a:t>Tenure vs Payments</a:t>
            </a:r>
            <a:endParaRPr b="1" i="0" sz="1600" u="none" cap="none" strike="noStrike">
              <a:solidFill>
                <a:schemeClr val="lt1"/>
              </a:solidFill>
              <a:latin typeface="Calibri"/>
              <a:ea typeface="Calibri"/>
              <a:cs typeface="Calibri"/>
              <a:sym typeface="Calibri"/>
            </a:endParaRPr>
          </a:p>
        </p:txBody>
      </p:sp>
      <p:pic>
        <p:nvPicPr>
          <p:cNvPr id="175" name="Google Shape;175;p25"/>
          <p:cNvPicPr preferRelativeResize="0"/>
          <p:nvPr/>
        </p:nvPicPr>
        <p:blipFill rotWithShape="1">
          <a:blip r:embed="rId3">
            <a:alphaModFix/>
          </a:blip>
          <a:srcRect b="0" l="0" r="0" t="0"/>
          <a:stretch/>
        </p:blipFill>
        <p:spPr>
          <a:xfrm>
            <a:off x="435300" y="1438213"/>
            <a:ext cx="3824950" cy="226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179" name="Shape 179"/>
        <p:cNvGrpSpPr/>
        <p:nvPr/>
      </p:nvGrpSpPr>
      <p:grpSpPr>
        <a:xfrm>
          <a:off x="0" y="0"/>
          <a:ext cx="0" cy="0"/>
          <a:chOff x="0" y="0"/>
          <a:chExt cx="0" cy="0"/>
        </a:xfrm>
      </p:grpSpPr>
      <p:sp>
        <p:nvSpPr>
          <p:cNvPr id="180" name="Google Shape;180;p26"/>
          <p:cNvSpPr txBox="1"/>
          <p:nvPr>
            <p:ph type="title"/>
          </p:nvPr>
        </p:nvSpPr>
        <p:spPr>
          <a:xfrm>
            <a:off x="782725" y="205996"/>
            <a:ext cx="7578300" cy="80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 sz="2600">
                <a:latin typeface="Oswald"/>
                <a:ea typeface="Oswald"/>
                <a:cs typeface="Oswald"/>
                <a:sym typeface="Oswald"/>
              </a:rPr>
              <a:t>FEATURE ENGINEERING SELECTION / CREATION</a:t>
            </a:r>
            <a:endParaRPr sz="2600">
              <a:latin typeface="Oswald"/>
              <a:ea typeface="Oswald"/>
              <a:cs typeface="Oswald"/>
              <a:sym typeface="Oswald"/>
            </a:endParaRPr>
          </a:p>
        </p:txBody>
      </p:sp>
      <p:sp>
        <p:nvSpPr>
          <p:cNvPr id="181" name="Google Shape;181;p26"/>
          <p:cNvSpPr txBox="1"/>
          <p:nvPr>
            <p:ph idx="1" type="body"/>
          </p:nvPr>
        </p:nvSpPr>
        <p:spPr>
          <a:xfrm>
            <a:off x="433625" y="1163475"/>
            <a:ext cx="4307100" cy="358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Calibri"/>
                <a:ea typeface="Calibri"/>
                <a:cs typeface="Calibri"/>
                <a:sym typeface="Calibri"/>
              </a:rPr>
              <a:t>The feature engineering and the new features that were created are:</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TOT TRX column was created by adding the PURCHASES AND CASH ADVANCE.</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Average Cash Advance column was created by dividing cash advance by its tenure.</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Average Purchases column was created by adding dividing purchases by its tenure.</a:t>
            </a:r>
            <a:endParaRPr sz="1600">
              <a:latin typeface="Calibri"/>
              <a:ea typeface="Calibri"/>
              <a:cs typeface="Calibri"/>
              <a:sym typeface="Calibri"/>
            </a:endParaRPr>
          </a:p>
          <a:p>
            <a:pPr indent="0" lvl="0" marL="914400" rtl="0" algn="l">
              <a:lnSpc>
                <a:spcPct val="100000"/>
              </a:lnSpc>
              <a:spcBef>
                <a:spcPts val="1200"/>
              </a:spcBef>
              <a:spcAft>
                <a:spcPts val="0"/>
              </a:spcAft>
              <a:buSzPts val="2400"/>
              <a:buNone/>
            </a:pPr>
            <a:r>
              <a:t/>
            </a:r>
            <a:endParaRPr sz="1600">
              <a:latin typeface="Calibri"/>
              <a:ea typeface="Calibri"/>
              <a:cs typeface="Calibri"/>
              <a:sym typeface="Calibri"/>
            </a:endParaRPr>
          </a:p>
        </p:txBody>
      </p:sp>
      <p:sp>
        <p:nvSpPr>
          <p:cNvPr id="182" name="Google Shape;182;p26"/>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183" name="Google Shape;183;p26"/>
          <p:cNvPicPr preferRelativeResize="0"/>
          <p:nvPr/>
        </p:nvPicPr>
        <p:blipFill rotWithShape="1">
          <a:blip r:embed="rId3">
            <a:alphaModFix/>
          </a:blip>
          <a:srcRect b="0" l="0" r="0" t="0"/>
          <a:stretch/>
        </p:blipFill>
        <p:spPr>
          <a:xfrm>
            <a:off x="4993475" y="1199800"/>
            <a:ext cx="3764100" cy="324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187" name="Shape 187"/>
        <p:cNvGrpSpPr/>
        <p:nvPr/>
      </p:nvGrpSpPr>
      <p:grpSpPr>
        <a:xfrm>
          <a:off x="0" y="0"/>
          <a:ext cx="0" cy="0"/>
          <a:chOff x="0" y="0"/>
          <a:chExt cx="0" cy="0"/>
        </a:xfrm>
      </p:grpSpPr>
      <p:sp>
        <p:nvSpPr>
          <p:cNvPr id="188" name="Google Shape;188;p27"/>
          <p:cNvSpPr txBox="1"/>
          <p:nvPr>
            <p:ph type="title"/>
          </p:nvPr>
        </p:nvSpPr>
        <p:spPr>
          <a:xfrm>
            <a:off x="855875" y="319721"/>
            <a:ext cx="7578300" cy="8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K-MEANS ALGORITHM</a:t>
            </a:r>
            <a:endParaRPr b="1" sz="2600">
              <a:latin typeface="Oswald"/>
              <a:ea typeface="Oswald"/>
              <a:cs typeface="Oswald"/>
              <a:sym typeface="Oswald"/>
            </a:endParaRPr>
          </a:p>
        </p:txBody>
      </p:sp>
      <p:sp>
        <p:nvSpPr>
          <p:cNvPr id="189" name="Google Shape;189;p27"/>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190" name="Google Shape;190;p27"/>
          <p:cNvSpPr txBox="1"/>
          <p:nvPr/>
        </p:nvSpPr>
        <p:spPr>
          <a:xfrm>
            <a:off x="1705550" y="1651825"/>
            <a:ext cx="44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91" name="Google Shape;191;p27"/>
          <p:cNvSpPr txBox="1"/>
          <p:nvPr/>
        </p:nvSpPr>
        <p:spPr>
          <a:xfrm>
            <a:off x="355675" y="1125825"/>
            <a:ext cx="8417100" cy="3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alibri"/>
                <a:ea typeface="Calibri"/>
                <a:cs typeface="Calibri"/>
                <a:sym typeface="Calibri"/>
              </a:rPr>
              <a:t>Group data into K-clusters by:</a:t>
            </a:r>
            <a:br>
              <a:rPr lang="en" sz="1700">
                <a:solidFill>
                  <a:schemeClr val="lt1"/>
                </a:solidFill>
                <a:latin typeface="Calibri"/>
                <a:ea typeface="Calibri"/>
                <a:cs typeface="Calibri"/>
                <a:sym typeface="Calibri"/>
              </a:rPr>
            </a:br>
            <a:r>
              <a:rPr lang="en" sz="1600">
                <a:solidFill>
                  <a:schemeClr val="lt1"/>
                </a:solidFill>
                <a:latin typeface="Calibri"/>
                <a:ea typeface="Calibri"/>
                <a:cs typeface="Calibri"/>
                <a:sym typeface="Calibri"/>
              </a:rPr>
              <a:t> </a:t>
            </a:r>
            <a:endParaRPr sz="1600">
              <a:solidFill>
                <a:schemeClr val="lt1"/>
              </a:solidFill>
              <a:latin typeface="Calibri"/>
              <a:ea typeface="Calibri"/>
              <a:cs typeface="Calibri"/>
              <a:sym typeface="Calibri"/>
            </a:endParaRPr>
          </a:p>
          <a:p>
            <a:pPr indent="-330200" lvl="0" marL="457200" marR="0" rtl="0" algn="l">
              <a:lnSpc>
                <a:spcPct val="150000"/>
              </a:lnSpc>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Determining the k centroid </a:t>
            </a:r>
            <a:endParaRPr sz="1600">
              <a:solidFill>
                <a:schemeClr val="lt1"/>
              </a:solidFill>
              <a:latin typeface="Calibri"/>
              <a:ea typeface="Calibri"/>
              <a:cs typeface="Calibri"/>
              <a:sym typeface="Calibri"/>
            </a:endParaRPr>
          </a:p>
          <a:p>
            <a:pPr indent="-330200" lvl="0" marL="457200" marR="0" rtl="0" algn="l">
              <a:lnSpc>
                <a:spcPct val="150000"/>
              </a:lnSpc>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Group the data points to the nearest centroid </a:t>
            </a:r>
            <a:endParaRPr sz="1600">
              <a:solidFill>
                <a:schemeClr val="lt1"/>
              </a:solidFill>
              <a:latin typeface="Calibri"/>
              <a:ea typeface="Calibri"/>
              <a:cs typeface="Calibri"/>
              <a:sym typeface="Calibri"/>
            </a:endParaRPr>
          </a:p>
          <a:p>
            <a:pPr indent="-330200" lvl="0" marL="457200" marR="0" rtl="0" algn="l">
              <a:lnSpc>
                <a:spcPct val="150000"/>
              </a:lnSpc>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Algorithm works by iterating between two stages until the data points converge </a:t>
            </a:r>
            <a:endParaRPr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6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 sz="1600">
                <a:solidFill>
                  <a:schemeClr val="lt1"/>
                </a:solidFill>
                <a:latin typeface="Calibri"/>
                <a:ea typeface="Calibri"/>
                <a:cs typeface="Calibri"/>
                <a:sym typeface="Calibri"/>
              </a:rPr>
              <a:t>Objective :</a:t>
            </a:r>
            <a:endParaRPr sz="1600">
              <a:solidFill>
                <a:schemeClr val="lt1"/>
              </a:solidFill>
              <a:latin typeface="Calibri"/>
              <a:ea typeface="Calibri"/>
              <a:cs typeface="Calibri"/>
              <a:sym typeface="Calibri"/>
            </a:endParaRPr>
          </a:p>
          <a:p>
            <a:pPr indent="-330200" lvl="0" marL="457200" marR="0" rtl="0" algn="l">
              <a:lnSpc>
                <a:spcPct val="150000"/>
              </a:lnSpc>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High Level Description</a:t>
            </a:r>
            <a:endParaRPr sz="16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195" name="Shape 195"/>
        <p:cNvGrpSpPr/>
        <p:nvPr/>
      </p:nvGrpSpPr>
      <p:grpSpPr>
        <a:xfrm>
          <a:off x="0" y="0"/>
          <a:ext cx="0" cy="0"/>
          <a:chOff x="0" y="0"/>
          <a:chExt cx="0" cy="0"/>
        </a:xfrm>
      </p:grpSpPr>
      <p:sp>
        <p:nvSpPr>
          <p:cNvPr id="196" name="Google Shape;196;p28"/>
          <p:cNvSpPr txBox="1"/>
          <p:nvPr>
            <p:ph type="title"/>
          </p:nvPr>
        </p:nvSpPr>
        <p:spPr>
          <a:xfrm>
            <a:off x="782850" y="205996"/>
            <a:ext cx="7578300" cy="8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WHAT ARE WE DOING</a:t>
            </a:r>
            <a:endParaRPr b="1" sz="2600">
              <a:latin typeface="Oswald"/>
              <a:ea typeface="Oswald"/>
              <a:cs typeface="Oswald"/>
              <a:sym typeface="Oswald"/>
            </a:endParaRPr>
          </a:p>
        </p:txBody>
      </p:sp>
      <p:sp>
        <p:nvSpPr>
          <p:cNvPr id="197" name="Google Shape;197;p28"/>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198" name="Google Shape;198;p28"/>
          <p:cNvSpPr txBox="1"/>
          <p:nvPr/>
        </p:nvSpPr>
        <p:spPr>
          <a:xfrm>
            <a:off x="1114425" y="1768075"/>
            <a:ext cx="71796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chemeClr val="lt1"/>
              </a:solidFill>
              <a:latin typeface="Oswald"/>
              <a:ea typeface="Oswald"/>
              <a:cs typeface="Oswald"/>
              <a:sym typeface="Oswald"/>
            </a:endParaRPr>
          </a:p>
        </p:txBody>
      </p:sp>
      <p:pic>
        <p:nvPicPr>
          <p:cNvPr id="199" name="Google Shape;199;p28"/>
          <p:cNvPicPr preferRelativeResize="0"/>
          <p:nvPr/>
        </p:nvPicPr>
        <p:blipFill rotWithShape="1">
          <a:blip r:embed="rId3">
            <a:alphaModFix/>
          </a:blip>
          <a:srcRect b="0" l="0" r="0" t="0"/>
          <a:stretch/>
        </p:blipFill>
        <p:spPr>
          <a:xfrm>
            <a:off x="591725" y="1012100"/>
            <a:ext cx="4101726" cy="3424175"/>
          </a:xfrm>
          <a:prstGeom prst="rect">
            <a:avLst/>
          </a:prstGeom>
          <a:noFill/>
          <a:ln>
            <a:noFill/>
          </a:ln>
        </p:spPr>
      </p:pic>
      <p:pic>
        <p:nvPicPr>
          <p:cNvPr id="200" name="Google Shape;200;p28"/>
          <p:cNvPicPr preferRelativeResize="0"/>
          <p:nvPr/>
        </p:nvPicPr>
        <p:blipFill rotWithShape="1">
          <a:blip r:embed="rId4">
            <a:alphaModFix/>
          </a:blip>
          <a:srcRect b="0" l="0" r="0" t="0"/>
          <a:stretch/>
        </p:blipFill>
        <p:spPr>
          <a:xfrm>
            <a:off x="4995875" y="1012100"/>
            <a:ext cx="3550475" cy="3424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 name="Shape 204"/>
        <p:cNvGrpSpPr/>
        <p:nvPr/>
      </p:nvGrpSpPr>
      <p:grpSpPr>
        <a:xfrm>
          <a:off x="0" y="0"/>
          <a:ext cx="0" cy="0"/>
          <a:chOff x="0" y="0"/>
          <a:chExt cx="0" cy="0"/>
        </a:xfrm>
      </p:grpSpPr>
      <p:sp>
        <p:nvSpPr>
          <p:cNvPr id="205" name="Google Shape;205;p29"/>
          <p:cNvSpPr txBox="1"/>
          <p:nvPr>
            <p:ph idx="4294967295"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p>
            <a:pPr indent="0" lvl="0" marL="0" marR="330200" rtl="0" algn="just">
              <a:lnSpc>
                <a:spcPct val="100000"/>
              </a:lnSpc>
              <a:spcBef>
                <a:spcPts val="0"/>
              </a:spcBef>
              <a:spcAft>
                <a:spcPts val="0"/>
              </a:spcAft>
              <a:buSzPts val="2400"/>
              <a:buNone/>
            </a:pPr>
            <a:r>
              <a:t/>
            </a:r>
            <a:endParaRPr sz="1200">
              <a:latin typeface="Times New Roman"/>
              <a:ea typeface="Times New Roman"/>
              <a:cs typeface="Times New Roman"/>
              <a:sym typeface="Times New Roman"/>
            </a:endParaRPr>
          </a:p>
          <a:p>
            <a:pPr indent="0" lvl="0" marL="457200" marR="330200" rtl="0" algn="just">
              <a:lnSpc>
                <a:spcPct val="100000"/>
              </a:lnSpc>
              <a:spcBef>
                <a:spcPts val="0"/>
              </a:spcBef>
              <a:spcAft>
                <a:spcPts val="0"/>
              </a:spcAft>
              <a:buSzPts val="2400"/>
              <a:buNone/>
            </a:pPr>
            <a:r>
              <a:t/>
            </a:r>
            <a:endParaRPr sz="1800">
              <a:latin typeface="Calibri"/>
              <a:ea typeface="Calibri"/>
              <a:cs typeface="Calibri"/>
              <a:sym typeface="Calibri"/>
            </a:endParaRPr>
          </a:p>
          <a:p>
            <a:pPr indent="0" lvl="0" marL="914400" rtl="0" algn="l">
              <a:lnSpc>
                <a:spcPct val="100000"/>
              </a:lnSpc>
              <a:spcBef>
                <a:spcPts val="600"/>
              </a:spcBef>
              <a:spcAft>
                <a:spcPts val="0"/>
              </a:spcAft>
              <a:buSzPts val="2400"/>
              <a:buNone/>
            </a:pPr>
            <a:r>
              <a:t/>
            </a:r>
            <a:endParaRPr sz="1500">
              <a:latin typeface="Times New Roman"/>
              <a:ea typeface="Times New Roman"/>
              <a:cs typeface="Times New Roman"/>
              <a:sym typeface="Times New Roman"/>
            </a:endParaRPr>
          </a:p>
        </p:txBody>
      </p:sp>
      <p:sp>
        <p:nvSpPr>
          <p:cNvPr id="206" name="Google Shape;206;p29"/>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207" name="Google Shape;207;p29"/>
          <p:cNvSpPr txBox="1"/>
          <p:nvPr/>
        </p:nvSpPr>
        <p:spPr>
          <a:xfrm>
            <a:off x="1007275" y="1757375"/>
            <a:ext cx="7190100" cy="1246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900"/>
              <a:buFont typeface="Arial"/>
              <a:buNone/>
            </a:pPr>
            <a:r>
              <a:rPr b="1" i="0" lang="en" sz="6900" u="none" cap="none" strike="noStrike">
                <a:solidFill>
                  <a:schemeClr val="lt1"/>
                </a:solidFill>
                <a:latin typeface="Oswald"/>
                <a:ea typeface="Oswald"/>
                <a:cs typeface="Oswald"/>
                <a:sym typeface="Oswald"/>
              </a:rPr>
              <a:t>MODEL 1</a:t>
            </a:r>
            <a:endParaRPr b="1" i="0" sz="6900" u="none" cap="none" strike="noStrike">
              <a:solidFill>
                <a:schemeClr val="lt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55" name="Shape 55"/>
        <p:cNvGrpSpPr/>
        <p:nvPr/>
      </p:nvGrpSpPr>
      <p:grpSpPr>
        <a:xfrm>
          <a:off x="0" y="0"/>
          <a:ext cx="0" cy="0"/>
          <a:chOff x="0" y="0"/>
          <a:chExt cx="0" cy="0"/>
        </a:xfrm>
      </p:grpSpPr>
      <p:sp>
        <p:nvSpPr>
          <p:cNvPr id="56" name="Google Shape;56;p12"/>
          <p:cNvSpPr txBox="1"/>
          <p:nvPr>
            <p:ph type="title"/>
          </p:nvPr>
        </p:nvSpPr>
        <p:spPr>
          <a:xfrm>
            <a:off x="782850" y="205988"/>
            <a:ext cx="7578300" cy="115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OUTLINE</a:t>
            </a:r>
            <a:endParaRPr b="1" sz="2600">
              <a:latin typeface="Oswald"/>
              <a:ea typeface="Oswald"/>
              <a:cs typeface="Oswald"/>
              <a:sym typeface="Oswald"/>
            </a:endParaRPr>
          </a:p>
        </p:txBody>
      </p:sp>
      <p:sp>
        <p:nvSpPr>
          <p:cNvPr id="57" name="Google Shape;57;p12"/>
          <p:cNvSpPr txBox="1"/>
          <p:nvPr>
            <p:ph idx="1" type="body"/>
          </p:nvPr>
        </p:nvSpPr>
        <p:spPr>
          <a:xfrm>
            <a:off x="1050525" y="1096950"/>
            <a:ext cx="4056300" cy="3729600"/>
          </a:xfrm>
          <a:prstGeom prst="rect">
            <a:avLst/>
          </a:prstGeom>
          <a:noFill/>
          <a:ln>
            <a:noFill/>
          </a:ln>
        </p:spPr>
        <p:txBody>
          <a:bodyPr anchorCtr="0" anchor="t" bIns="91425" lIns="91425" spcFirstLastPara="1" rIns="91425" wrap="square" tIns="91425">
            <a:noAutofit/>
          </a:bodyPr>
          <a:lstStyle/>
          <a:p>
            <a:pPr indent="-330200" lvl="0" marL="457200" rtl="0" algn="just">
              <a:lnSpc>
                <a:spcPct val="100000"/>
              </a:lnSpc>
              <a:spcBef>
                <a:spcPts val="600"/>
              </a:spcBef>
              <a:spcAft>
                <a:spcPts val="0"/>
              </a:spcAft>
              <a:buSzPts val="1600"/>
              <a:buFont typeface="Calibri"/>
              <a:buChar char="●"/>
            </a:pPr>
            <a:r>
              <a:rPr lang="en" sz="1600">
                <a:latin typeface="Calibri"/>
                <a:ea typeface="Calibri"/>
                <a:cs typeface="Calibri"/>
                <a:sym typeface="Calibri"/>
              </a:rPr>
              <a:t>Introduction</a:t>
            </a:r>
            <a:endParaRPr sz="1600">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Problem Statement</a:t>
            </a:r>
            <a:endParaRPr sz="1600">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Objectives</a:t>
            </a:r>
            <a:endParaRPr sz="1600">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Project Architecture</a:t>
            </a:r>
            <a:endParaRPr sz="1600">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Preparation of Data</a:t>
            </a:r>
            <a:endParaRPr sz="1600">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Exploratory Data Analysis</a:t>
            </a:r>
            <a:endParaRPr sz="1600">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Column wise analysis of data</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Feature Engineering Selection/Creation</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K-Means</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What we are doing</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Model 1</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Model 2</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Conclusion</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0" lvl="0" marL="914400" rtl="0" algn="r">
              <a:lnSpc>
                <a:spcPct val="100000"/>
              </a:lnSpc>
              <a:spcBef>
                <a:spcPts val="600"/>
              </a:spcBef>
              <a:spcAft>
                <a:spcPts val="0"/>
              </a:spcAft>
              <a:buSzPts val="2000"/>
              <a:buNone/>
            </a:pPr>
            <a:r>
              <a:t/>
            </a:r>
            <a:endParaRPr sz="1500">
              <a:latin typeface="Calibri"/>
              <a:ea typeface="Calibri"/>
              <a:cs typeface="Calibri"/>
              <a:sym typeface="Calibri"/>
            </a:endParaRPr>
          </a:p>
          <a:p>
            <a:pPr indent="0" lvl="0" marL="914400" rtl="0" algn="r">
              <a:lnSpc>
                <a:spcPct val="100000"/>
              </a:lnSpc>
              <a:spcBef>
                <a:spcPts val="600"/>
              </a:spcBef>
              <a:spcAft>
                <a:spcPts val="0"/>
              </a:spcAft>
              <a:buSzPts val="2000"/>
              <a:buNone/>
            </a:pPr>
            <a:r>
              <a:t/>
            </a:r>
            <a:endParaRPr sz="1500">
              <a:latin typeface="Calibri"/>
              <a:ea typeface="Calibri"/>
              <a:cs typeface="Calibri"/>
              <a:sym typeface="Calibri"/>
            </a:endParaRPr>
          </a:p>
          <a:p>
            <a:pPr indent="0" lvl="0" marL="914400" rtl="0" algn="r">
              <a:lnSpc>
                <a:spcPct val="100000"/>
              </a:lnSpc>
              <a:spcBef>
                <a:spcPts val="600"/>
              </a:spcBef>
              <a:spcAft>
                <a:spcPts val="0"/>
              </a:spcAft>
              <a:buSzPts val="2000"/>
              <a:buNone/>
            </a:pPr>
            <a:r>
              <a:t/>
            </a:r>
            <a:endParaRPr sz="1500">
              <a:latin typeface="Calibri"/>
              <a:ea typeface="Calibri"/>
              <a:cs typeface="Calibri"/>
              <a:sym typeface="Calibri"/>
            </a:endParaRPr>
          </a:p>
        </p:txBody>
      </p:sp>
      <p:sp>
        <p:nvSpPr>
          <p:cNvPr id="58" name="Google Shape;58;p12"/>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59" name="Google Shape;59;p12"/>
          <p:cNvSpPr txBox="1"/>
          <p:nvPr/>
        </p:nvSpPr>
        <p:spPr>
          <a:xfrm>
            <a:off x="4179100" y="998700"/>
            <a:ext cx="43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60" name="Google Shape;60;p12"/>
          <p:cNvSpPr txBox="1"/>
          <p:nvPr>
            <p:ph idx="2" type="body"/>
          </p:nvPr>
        </p:nvSpPr>
        <p:spPr>
          <a:xfrm>
            <a:off x="4674975" y="1364750"/>
            <a:ext cx="3418500" cy="328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t/>
            </a:r>
            <a:endParaRPr sz="1500">
              <a:latin typeface="Calibri"/>
              <a:ea typeface="Calibri"/>
              <a:cs typeface="Calibri"/>
              <a:sym typeface="Calibri"/>
            </a:endParaRPr>
          </a:p>
          <a:p>
            <a:pPr indent="0" lvl="0" marL="0" rtl="0" algn="l">
              <a:lnSpc>
                <a:spcPct val="100000"/>
              </a:lnSpc>
              <a:spcBef>
                <a:spcPts val="600"/>
              </a:spcBef>
              <a:spcAft>
                <a:spcPts val="0"/>
              </a:spcAft>
              <a:buSzPts val="2000"/>
              <a:buNone/>
            </a:pPr>
            <a:r>
              <a:t/>
            </a:r>
            <a:endParaRPr sz="15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1" name="Shape 211"/>
        <p:cNvGrpSpPr/>
        <p:nvPr/>
      </p:nvGrpSpPr>
      <p:grpSpPr>
        <a:xfrm>
          <a:off x="0" y="0"/>
          <a:ext cx="0" cy="0"/>
          <a:chOff x="0" y="0"/>
          <a:chExt cx="0" cy="0"/>
        </a:xfrm>
      </p:grpSpPr>
      <p:sp>
        <p:nvSpPr>
          <p:cNvPr id="212" name="Google Shape;212;p30"/>
          <p:cNvSpPr txBox="1"/>
          <p:nvPr>
            <p:ph type="title"/>
          </p:nvPr>
        </p:nvSpPr>
        <p:spPr>
          <a:xfrm>
            <a:off x="664975" y="205996"/>
            <a:ext cx="7578300" cy="76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NUMBER OF CLUSTERS</a:t>
            </a:r>
            <a:endParaRPr b="1" sz="2600">
              <a:latin typeface="Oswald"/>
              <a:ea typeface="Oswald"/>
              <a:cs typeface="Oswald"/>
              <a:sym typeface="Oswald"/>
            </a:endParaRPr>
          </a:p>
        </p:txBody>
      </p:sp>
      <p:sp>
        <p:nvSpPr>
          <p:cNvPr id="213" name="Google Shape;213;p30"/>
          <p:cNvSpPr txBox="1"/>
          <p:nvPr>
            <p:ph idx="1" type="body"/>
          </p:nvPr>
        </p:nvSpPr>
        <p:spPr>
          <a:xfrm>
            <a:off x="432225" y="1331475"/>
            <a:ext cx="3704100" cy="43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400"/>
              </a:spcBef>
              <a:spcAft>
                <a:spcPts val="0"/>
              </a:spcAft>
              <a:buSzPts val="2000"/>
              <a:buNone/>
            </a:pPr>
            <a:r>
              <a:rPr b="1" lang="en" sz="2500">
                <a:latin typeface="Calibri"/>
                <a:ea typeface="Calibri"/>
                <a:cs typeface="Calibri"/>
                <a:sym typeface="Calibri"/>
              </a:rPr>
              <a:t>ELBOW METHOD</a:t>
            </a:r>
            <a:endParaRPr b="1" sz="2500">
              <a:latin typeface="Calibri"/>
              <a:ea typeface="Calibri"/>
              <a:cs typeface="Calibri"/>
              <a:sym typeface="Calibri"/>
            </a:endParaRPr>
          </a:p>
          <a:p>
            <a:pPr indent="0" lvl="0" marL="0" rtl="0" algn="ctr">
              <a:lnSpc>
                <a:spcPct val="115000"/>
              </a:lnSpc>
              <a:spcBef>
                <a:spcPts val="2400"/>
              </a:spcBef>
              <a:spcAft>
                <a:spcPts val="0"/>
              </a:spcAft>
              <a:buSzPts val="2000"/>
              <a:buNone/>
            </a:pPr>
            <a:r>
              <a:t/>
            </a:r>
            <a:endParaRPr b="1" sz="2500">
              <a:latin typeface="Calibri"/>
              <a:ea typeface="Calibri"/>
              <a:cs typeface="Calibri"/>
              <a:sym typeface="Calibri"/>
            </a:endParaRPr>
          </a:p>
          <a:p>
            <a:pPr indent="0" lvl="0" marL="0" rtl="0" algn="ctr">
              <a:lnSpc>
                <a:spcPct val="115000"/>
              </a:lnSpc>
              <a:spcBef>
                <a:spcPts val="2400"/>
              </a:spcBef>
              <a:spcAft>
                <a:spcPts val="600"/>
              </a:spcAft>
              <a:buClr>
                <a:schemeClr val="dk1"/>
              </a:buClr>
              <a:buSzPts val="1100"/>
              <a:buFont typeface="Arial"/>
              <a:buNone/>
            </a:pPr>
            <a:r>
              <a:t/>
            </a:r>
            <a:endParaRPr b="1" sz="2300">
              <a:solidFill>
                <a:schemeClr val="dk1"/>
              </a:solidFill>
              <a:latin typeface="Times New Roman"/>
              <a:ea typeface="Times New Roman"/>
              <a:cs typeface="Times New Roman"/>
              <a:sym typeface="Times New Roman"/>
            </a:endParaRPr>
          </a:p>
        </p:txBody>
      </p:sp>
      <p:sp>
        <p:nvSpPr>
          <p:cNvPr id="214" name="Google Shape;214;p30"/>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215" name="Google Shape;215;p30"/>
          <p:cNvSpPr txBox="1"/>
          <p:nvPr>
            <p:ph idx="2" type="body"/>
          </p:nvPr>
        </p:nvSpPr>
        <p:spPr>
          <a:xfrm>
            <a:off x="4469025" y="1331475"/>
            <a:ext cx="4242900" cy="43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b="1" lang="en" sz="2400">
                <a:latin typeface="Calibri"/>
                <a:ea typeface="Calibri"/>
                <a:cs typeface="Calibri"/>
                <a:sym typeface="Calibri"/>
              </a:rPr>
              <a:t>SILHOUETTE</a:t>
            </a:r>
            <a:r>
              <a:rPr b="1" lang="en" sz="2400">
                <a:solidFill>
                  <a:schemeClr val="dk1"/>
                </a:solidFill>
                <a:latin typeface="Calibri"/>
                <a:ea typeface="Calibri"/>
                <a:cs typeface="Calibri"/>
                <a:sym typeface="Calibri"/>
              </a:rPr>
              <a:t> </a:t>
            </a:r>
            <a:endParaRPr b="1" sz="2400">
              <a:solidFill>
                <a:schemeClr val="dk1"/>
              </a:solidFill>
              <a:latin typeface="Calibri"/>
              <a:ea typeface="Calibri"/>
              <a:cs typeface="Calibri"/>
              <a:sym typeface="Calibri"/>
            </a:endParaRPr>
          </a:p>
        </p:txBody>
      </p:sp>
      <p:pic>
        <p:nvPicPr>
          <p:cNvPr id="216" name="Google Shape;216;p30"/>
          <p:cNvPicPr preferRelativeResize="0"/>
          <p:nvPr/>
        </p:nvPicPr>
        <p:blipFill rotWithShape="1">
          <a:blip r:embed="rId3">
            <a:alphaModFix/>
          </a:blip>
          <a:srcRect b="0" l="0" r="0" t="0"/>
          <a:stretch/>
        </p:blipFill>
        <p:spPr>
          <a:xfrm>
            <a:off x="432225" y="1960950"/>
            <a:ext cx="3704000" cy="2346725"/>
          </a:xfrm>
          <a:prstGeom prst="rect">
            <a:avLst/>
          </a:prstGeom>
          <a:noFill/>
          <a:ln>
            <a:noFill/>
          </a:ln>
        </p:spPr>
      </p:pic>
      <p:pic>
        <p:nvPicPr>
          <p:cNvPr id="217" name="Google Shape;217;p30"/>
          <p:cNvPicPr preferRelativeResize="0"/>
          <p:nvPr/>
        </p:nvPicPr>
        <p:blipFill rotWithShape="1">
          <a:blip r:embed="rId4">
            <a:alphaModFix/>
          </a:blip>
          <a:srcRect b="0" l="0" r="0" t="0"/>
          <a:stretch/>
        </p:blipFill>
        <p:spPr>
          <a:xfrm>
            <a:off x="4469025" y="1960950"/>
            <a:ext cx="4242750" cy="234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1" name="Shape 221"/>
        <p:cNvGrpSpPr/>
        <p:nvPr/>
      </p:nvGrpSpPr>
      <p:grpSpPr>
        <a:xfrm>
          <a:off x="0" y="0"/>
          <a:ext cx="0" cy="0"/>
          <a:chOff x="0" y="0"/>
          <a:chExt cx="0" cy="0"/>
        </a:xfrm>
      </p:grpSpPr>
      <p:sp>
        <p:nvSpPr>
          <p:cNvPr id="222" name="Google Shape;222;p31"/>
          <p:cNvSpPr txBox="1"/>
          <p:nvPr>
            <p:ph type="title"/>
          </p:nvPr>
        </p:nvSpPr>
        <p:spPr>
          <a:xfrm>
            <a:off x="782850" y="205996"/>
            <a:ext cx="7578300" cy="8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CLUSTERS</a:t>
            </a:r>
            <a:endParaRPr sz="2600">
              <a:latin typeface="Oswald"/>
              <a:ea typeface="Oswald"/>
              <a:cs typeface="Oswald"/>
              <a:sym typeface="Oswald"/>
            </a:endParaRPr>
          </a:p>
        </p:txBody>
      </p:sp>
      <p:sp>
        <p:nvSpPr>
          <p:cNvPr id="223" name="Google Shape;223;p31"/>
          <p:cNvSpPr txBox="1"/>
          <p:nvPr>
            <p:ph idx="1" type="body"/>
          </p:nvPr>
        </p:nvSpPr>
        <p:spPr>
          <a:xfrm>
            <a:off x="500775" y="938975"/>
            <a:ext cx="4419600" cy="3870600"/>
          </a:xfrm>
          <a:prstGeom prst="rect">
            <a:avLst/>
          </a:prstGeom>
          <a:noFill/>
          <a:ln>
            <a:noFill/>
          </a:ln>
        </p:spPr>
        <p:txBody>
          <a:bodyPr anchorCtr="0" anchor="t" bIns="91425" lIns="91425" spcFirstLastPara="1" rIns="91425" wrap="square" tIns="91425">
            <a:noAutofit/>
          </a:bodyPr>
          <a:lstStyle/>
          <a:p>
            <a:pPr indent="0" lvl="0" marL="914400" rtl="0" algn="l">
              <a:lnSpc>
                <a:spcPct val="100000"/>
              </a:lnSpc>
              <a:spcBef>
                <a:spcPts val="600"/>
              </a:spcBef>
              <a:spcAft>
                <a:spcPts val="0"/>
              </a:spcAft>
              <a:buSzPts val="2400"/>
              <a:buNone/>
            </a:pPr>
            <a:r>
              <a:t/>
            </a:r>
            <a:endParaRPr sz="1500">
              <a:latin typeface="Times New Roman"/>
              <a:ea typeface="Times New Roman"/>
              <a:cs typeface="Times New Roman"/>
              <a:sym typeface="Times New Roman"/>
            </a:endParaRPr>
          </a:p>
        </p:txBody>
      </p:sp>
      <p:sp>
        <p:nvSpPr>
          <p:cNvPr id="224" name="Google Shape;224;p31"/>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225" name="Google Shape;225;p31"/>
          <p:cNvPicPr preferRelativeResize="0"/>
          <p:nvPr/>
        </p:nvPicPr>
        <p:blipFill rotWithShape="1">
          <a:blip r:embed="rId3">
            <a:alphaModFix/>
          </a:blip>
          <a:srcRect b="0" l="0" r="0" t="0"/>
          <a:stretch/>
        </p:blipFill>
        <p:spPr>
          <a:xfrm>
            <a:off x="500775" y="1012100"/>
            <a:ext cx="4419600" cy="3629025"/>
          </a:xfrm>
          <a:prstGeom prst="rect">
            <a:avLst/>
          </a:prstGeom>
          <a:noFill/>
          <a:ln>
            <a:noFill/>
          </a:ln>
        </p:spPr>
      </p:pic>
      <p:sp>
        <p:nvSpPr>
          <p:cNvPr id="226" name="Google Shape;226;p31"/>
          <p:cNvSpPr txBox="1"/>
          <p:nvPr/>
        </p:nvSpPr>
        <p:spPr>
          <a:xfrm>
            <a:off x="5181075" y="1802100"/>
            <a:ext cx="3568200" cy="15393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lt1"/>
              </a:buClr>
              <a:buSzPts val="2200"/>
              <a:buFont typeface="Calibri"/>
              <a:buChar char="●"/>
            </a:pPr>
            <a:r>
              <a:rPr b="1" lang="en" sz="2200">
                <a:solidFill>
                  <a:schemeClr val="lt1"/>
                </a:solidFill>
                <a:latin typeface="Calibri"/>
                <a:ea typeface="Calibri"/>
                <a:cs typeface="Calibri"/>
                <a:sym typeface="Calibri"/>
              </a:rPr>
              <a:t>C</a:t>
            </a:r>
            <a:r>
              <a:rPr b="1" i="0" lang="en" sz="2200" u="none" cap="none" strike="noStrike">
                <a:solidFill>
                  <a:schemeClr val="lt1"/>
                </a:solidFill>
                <a:latin typeface="Calibri"/>
                <a:ea typeface="Calibri"/>
                <a:cs typeface="Calibri"/>
                <a:sym typeface="Calibri"/>
              </a:rPr>
              <a:t>luster 0 (Gold)</a:t>
            </a:r>
            <a:endParaRPr b="1" i="0" sz="2200" u="none" cap="none" strike="noStrike">
              <a:solidFill>
                <a:schemeClr val="lt1"/>
              </a:solidFill>
              <a:latin typeface="Calibri"/>
              <a:ea typeface="Calibri"/>
              <a:cs typeface="Calibri"/>
              <a:sym typeface="Calibri"/>
            </a:endParaRPr>
          </a:p>
          <a:p>
            <a:pPr indent="-368300" lvl="0" marL="457200" marR="0" rtl="0" algn="l">
              <a:lnSpc>
                <a:spcPct val="100000"/>
              </a:lnSpc>
              <a:spcBef>
                <a:spcPts val="0"/>
              </a:spcBef>
              <a:spcAft>
                <a:spcPts val="0"/>
              </a:spcAft>
              <a:buClr>
                <a:schemeClr val="lt1"/>
              </a:buClr>
              <a:buSzPts val="2200"/>
              <a:buFont typeface="Calibri"/>
              <a:buChar char="●"/>
            </a:pPr>
            <a:r>
              <a:rPr b="1" i="0" lang="en" sz="2200" u="none" cap="none" strike="noStrike">
                <a:solidFill>
                  <a:schemeClr val="lt1"/>
                </a:solidFill>
                <a:latin typeface="Calibri"/>
                <a:ea typeface="Calibri"/>
                <a:cs typeface="Calibri"/>
                <a:sym typeface="Calibri"/>
              </a:rPr>
              <a:t>Cluster 1 (Silver)</a:t>
            </a:r>
            <a:endParaRPr b="1" i="0" sz="2200" u="none" cap="none" strike="noStrike">
              <a:solidFill>
                <a:schemeClr val="lt1"/>
              </a:solidFill>
              <a:latin typeface="Calibri"/>
              <a:ea typeface="Calibri"/>
              <a:cs typeface="Calibri"/>
              <a:sym typeface="Calibri"/>
            </a:endParaRPr>
          </a:p>
          <a:p>
            <a:pPr indent="-368300" lvl="0" marL="457200" marR="0" rtl="0" algn="l">
              <a:lnSpc>
                <a:spcPct val="100000"/>
              </a:lnSpc>
              <a:spcBef>
                <a:spcPts val="0"/>
              </a:spcBef>
              <a:spcAft>
                <a:spcPts val="0"/>
              </a:spcAft>
              <a:buClr>
                <a:schemeClr val="lt1"/>
              </a:buClr>
              <a:buSzPts val="2200"/>
              <a:buFont typeface="Calibri"/>
              <a:buChar char="●"/>
            </a:pPr>
            <a:r>
              <a:rPr b="1" lang="en" sz="2200">
                <a:solidFill>
                  <a:schemeClr val="lt1"/>
                </a:solidFill>
                <a:latin typeface="Calibri"/>
                <a:ea typeface="Calibri"/>
                <a:cs typeface="Calibri"/>
                <a:sym typeface="Calibri"/>
              </a:rPr>
              <a:t>C</a:t>
            </a:r>
            <a:r>
              <a:rPr b="1" i="0" lang="en" sz="2200" u="none" cap="none" strike="noStrike">
                <a:solidFill>
                  <a:schemeClr val="lt1"/>
                </a:solidFill>
                <a:latin typeface="Calibri"/>
                <a:ea typeface="Calibri"/>
                <a:cs typeface="Calibri"/>
                <a:sym typeface="Calibri"/>
              </a:rPr>
              <a:t>luster 2 (Bronze)</a:t>
            </a:r>
            <a:endParaRPr b="1" i="0" sz="2200" u="none" cap="none" strike="noStrike">
              <a:solidFill>
                <a:schemeClr val="lt1"/>
              </a:solidFill>
              <a:latin typeface="Calibri"/>
              <a:ea typeface="Calibri"/>
              <a:cs typeface="Calibri"/>
              <a:sym typeface="Calibri"/>
            </a:endParaRPr>
          </a:p>
          <a:p>
            <a:pPr indent="-368300" lvl="0" marL="457200" marR="0" rtl="0" algn="l">
              <a:lnSpc>
                <a:spcPct val="100000"/>
              </a:lnSpc>
              <a:spcBef>
                <a:spcPts val="0"/>
              </a:spcBef>
              <a:spcAft>
                <a:spcPts val="0"/>
              </a:spcAft>
              <a:buClr>
                <a:schemeClr val="lt1"/>
              </a:buClr>
              <a:buSzPts val="2200"/>
              <a:buFont typeface="Calibri"/>
              <a:buChar char="●"/>
            </a:pPr>
            <a:r>
              <a:rPr b="1" lang="en" sz="2200">
                <a:solidFill>
                  <a:schemeClr val="lt1"/>
                </a:solidFill>
                <a:latin typeface="Calibri"/>
                <a:ea typeface="Calibri"/>
                <a:cs typeface="Calibri"/>
                <a:sym typeface="Calibri"/>
              </a:rPr>
              <a:t>C</a:t>
            </a:r>
            <a:r>
              <a:rPr b="1" i="0" lang="en" sz="2200" u="none" cap="none" strike="noStrike">
                <a:solidFill>
                  <a:schemeClr val="lt1"/>
                </a:solidFill>
                <a:latin typeface="Calibri"/>
                <a:ea typeface="Calibri"/>
                <a:cs typeface="Calibri"/>
                <a:sym typeface="Calibri"/>
              </a:rPr>
              <a:t>luster 3 (Platinum)</a:t>
            </a:r>
            <a:endParaRPr b="1" i="0" sz="22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sp>
        <p:nvSpPr>
          <p:cNvPr id="231" name="Google Shape;231;p32"/>
          <p:cNvSpPr txBox="1"/>
          <p:nvPr>
            <p:ph idx="1" type="body"/>
          </p:nvPr>
        </p:nvSpPr>
        <p:spPr>
          <a:xfrm>
            <a:off x="500775" y="938975"/>
            <a:ext cx="7971000" cy="3870600"/>
          </a:xfrm>
          <a:prstGeom prst="rect">
            <a:avLst/>
          </a:prstGeom>
          <a:noFill/>
          <a:ln>
            <a:noFill/>
          </a:ln>
        </p:spPr>
        <p:txBody>
          <a:bodyPr anchorCtr="0" anchor="t" bIns="91425" lIns="91425" spcFirstLastPara="1" rIns="91425" wrap="square" tIns="91425">
            <a:noAutofit/>
          </a:bodyPr>
          <a:lstStyle/>
          <a:p>
            <a:pPr indent="0" lvl="0" marL="457200" marR="330200" rtl="0" algn="just">
              <a:lnSpc>
                <a:spcPct val="100000"/>
              </a:lnSpc>
              <a:spcBef>
                <a:spcPts val="0"/>
              </a:spcBef>
              <a:spcAft>
                <a:spcPts val="0"/>
              </a:spcAft>
              <a:buSzPts val="2400"/>
              <a:buNone/>
            </a:pPr>
            <a:r>
              <a:t/>
            </a:r>
            <a:endParaRPr sz="1800">
              <a:latin typeface="Calibri"/>
              <a:ea typeface="Calibri"/>
              <a:cs typeface="Calibri"/>
              <a:sym typeface="Calibri"/>
            </a:endParaRPr>
          </a:p>
          <a:p>
            <a:pPr indent="0" lvl="0" marL="914400" rtl="0" algn="l">
              <a:lnSpc>
                <a:spcPct val="100000"/>
              </a:lnSpc>
              <a:spcBef>
                <a:spcPts val="600"/>
              </a:spcBef>
              <a:spcAft>
                <a:spcPts val="0"/>
              </a:spcAft>
              <a:buSzPts val="2400"/>
              <a:buNone/>
            </a:pPr>
            <a:r>
              <a:t/>
            </a:r>
            <a:endParaRPr sz="1500">
              <a:latin typeface="Times New Roman"/>
              <a:ea typeface="Times New Roman"/>
              <a:cs typeface="Times New Roman"/>
              <a:sym typeface="Times New Roman"/>
            </a:endParaRPr>
          </a:p>
        </p:txBody>
      </p:sp>
      <p:sp>
        <p:nvSpPr>
          <p:cNvPr id="232" name="Google Shape;232;p32"/>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233" name="Google Shape;233;p32"/>
          <p:cNvPicPr preferRelativeResize="0"/>
          <p:nvPr/>
        </p:nvPicPr>
        <p:blipFill rotWithShape="1">
          <a:blip r:embed="rId3">
            <a:alphaModFix/>
          </a:blip>
          <a:srcRect b="0" l="0" r="0" t="0"/>
          <a:stretch/>
        </p:blipFill>
        <p:spPr>
          <a:xfrm>
            <a:off x="589350" y="1004900"/>
            <a:ext cx="7882425" cy="360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33"/>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239" name="Google Shape;239;p33"/>
          <p:cNvSpPr txBox="1"/>
          <p:nvPr/>
        </p:nvSpPr>
        <p:spPr>
          <a:xfrm>
            <a:off x="535775" y="332175"/>
            <a:ext cx="806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600" u="none" cap="none" strike="noStrike">
                <a:solidFill>
                  <a:schemeClr val="lt1"/>
                </a:solidFill>
                <a:latin typeface="Oswald"/>
                <a:ea typeface="Oswald"/>
                <a:cs typeface="Oswald"/>
                <a:sym typeface="Oswald"/>
              </a:rPr>
              <a:t>BUSINESS INSIGHTS</a:t>
            </a:r>
            <a:endParaRPr b="1" i="0" sz="2600" u="none" cap="none" strike="noStrike">
              <a:solidFill>
                <a:schemeClr val="lt1"/>
              </a:solidFill>
              <a:latin typeface="Oswald"/>
              <a:ea typeface="Oswald"/>
              <a:cs typeface="Oswald"/>
              <a:sym typeface="Oswald"/>
            </a:endParaRPr>
          </a:p>
        </p:txBody>
      </p:sp>
      <p:sp>
        <p:nvSpPr>
          <p:cNvPr id="240" name="Google Shape;240;p33"/>
          <p:cNvSpPr txBox="1"/>
          <p:nvPr>
            <p:ph idx="1" type="body"/>
          </p:nvPr>
        </p:nvSpPr>
        <p:spPr>
          <a:xfrm>
            <a:off x="442050" y="1105600"/>
            <a:ext cx="5276100" cy="28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600">
                <a:latin typeface="Calibri"/>
                <a:ea typeface="Calibri"/>
                <a:cs typeface="Calibri"/>
                <a:sym typeface="Calibri"/>
              </a:rPr>
              <a:t>Cluster 0 (Gold):</a:t>
            </a:r>
            <a:r>
              <a:rPr lang="en" sz="1600">
                <a:latin typeface="Calibri"/>
                <a:ea typeface="Calibri"/>
                <a:cs typeface="Calibri"/>
                <a:sym typeface="Calibri"/>
              </a:rPr>
              <a:t> These type of customers have a pretty good credit limit and balance but they mainly spend cash advance rather than </a:t>
            </a:r>
            <a:r>
              <a:rPr lang="en" sz="1600">
                <a:latin typeface="Calibri"/>
                <a:ea typeface="Calibri"/>
                <a:cs typeface="Calibri"/>
                <a:sym typeface="Calibri"/>
              </a:rPr>
              <a:t>purchasing.</a:t>
            </a:r>
            <a:r>
              <a:rPr lang="en" sz="1600">
                <a:latin typeface="Calibri"/>
                <a:ea typeface="Calibri"/>
                <a:cs typeface="Calibri"/>
                <a:sym typeface="Calibri"/>
              </a:rPr>
              <a:t> These customers should be given schemes accordingly to increase their purchase.</a:t>
            </a:r>
            <a:endParaRPr sz="1600">
              <a:latin typeface="Calibri"/>
              <a:ea typeface="Calibri"/>
              <a:cs typeface="Calibri"/>
              <a:sym typeface="Calibri"/>
            </a:endParaRPr>
          </a:p>
          <a:p>
            <a:pPr indent="0" lvl="0" marL="0" rtl="0" algn="just">
              <a:lnSpc>
                <a:spcPct val="100000"/>
              </a:lnSpc>
              <a:spcBef>
                <a:spcPts val="0"/>
              </a:spcBef>
              <a:spcAft>
                <a:spcPts val="0"/>
              </a:spcAft>
              <a:buClr>
                <a:schemeClr val="dk1"/>
              </a:buClr>
              <a:buSzPts val="1100"/>
              <a:buFont typeface="Arial"/>
              <a:buNone/>
            </a:pPr>
            <a:r>
              <a:t/>
            </a:r>
            <a:endParaRPr sz="1600">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600">
                <a:latin typeface="Calibri"/>
                <a:ea typeface="Calibri"/>
                <a:cs typeface="Calibri"/>
                <a:sym typeface="Calibri"/>
              </a:rPr>
              <a:t>Cluster 1 (Silver)</a:t>
            </a:r>
            <a:r>
              <a:rPr b="1" lang="en" sz="1600">
                <a:latin typeface="Calibri"/>
                <a:ea typeface="Calibri"/>
                <a:cs typeface="Calibri"/>
                <a:sym typeface="Calibri"/>
              </a:rPr>
              <a:t>:</a:t>
            </a:r>
            <a:r>
              <a:rPr lang="en" sz="1600">
                <a:latin typeface="Calibri"/>
                <a:ea typeface="Calibri"/>
                <a:cs typeface="Calibri"/>
                <a:sym typeface="Calibri"/>
              </a:rPr>
              <a:t> Credit limit of customers of cluster 1 is lowest amongst all. These customers have a low balance but quite high purchases </a:t>
            </a:r>
            <a:r>
              <a:rPr lang="en" sz="1600">
                <a:latin typeface="Calibri"/>
                <a:ea typeface="Calibri"/>
                <a:cs typeface="Calibri"/>
                <a:sym typeface="Calibri"/>
              </a:rPr>
              <a:t>and installment purchases. </a:t>
            </a:r>
            <a:r>
              <a:rPr lang="en" sz="1600">
                <a:latin typeface="Calibri"/>
                <a:ea typeface="Calibri"/>
                <a:cs typeface="Calibri"/>
                <a:sym typeface="Calibri"/>
              </a:rPr>
              <a:t>These customers have a very low one-off purchase and cash advance.</a:t>
            </a:r>
            <a:endParaRPr sz="1600">
              <a:latin typeface="Calibri"/>
              <a:ea typeface="Calibri"/>
              <a:cs typeface="Calibri"/>
              <a:sym typeface="Calibri"/>
            </a:endParaRPr>
          </a:p>
          <a:p>
            <a:pPr indent="0" lvl="0" marL="0" rtl="0" algn="l">
              <a:lnSpc>
                <a:spcPct val="100000"/>
              </a:lnSpc>
              <a:spcBef>
                <a:spcPts val="1200"/>
              </a:spcBef>
              <a:spcAft>
                <a:spcPts val="0"/>
              </a:spcAft>
              <a:buSzPts val="2400"/>
              <a:buNone/>
            </a:pPr>
            <a:r>
              <a:t/>
            </a:r>
            <a:endParaRPr/>
          </a:p>
        </p:txBody>
      </p:sp>
      <p:pic>
        <p:nvPicPr>
          <p:cNvPr id="241" name="Google Shape;241;p33"/>
          <p:cNvPicPr preferRelativeResize="0"/>
          <p:nvPr/>
        </p:nvPicPr>
        <p:blipFill rotWithShape="1">
          <a:blip r:embed="rId3">
            <a:alphaModFix/>
          </a:blip>
          <a:srcRect b="0" l="0" r="0" t="0"/>
          <a:stretch/>
        </p:blipFill>
        <p:spPr>
          <a:xfrm>
            <a:off x="5882850" y="1051338"/>
            <a:ext cx="2839675" cy="291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 name="Shape 245"/>
        <p:cNvGrpSpPr/>
        <p:nvPr/>
      </p:nvGrpSpPr>
      <p:grpSpPr>
        <a:xfrm>
          <a:off x="0" y="0"/>
          <a:ext cx="0" cy="0"/>
          <a:chOff x="0" y="0"/>
          <a:chExt cx="0" cy="0"/>
        </a:xfrm>
      </p:grpSpPr>
      <p:sp>
        <p:nvSpPr>
          <p:cNvPr id="246" name="Google Shape;246;p34"/>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247" name="Google Shape;247;p34"/>
          <p:cNvSpPr txBox="1"/>
          <p:nvPr/>
        </p:nvSpPr>
        <p:spPr>
          <a:xfrm>
            <a:off x="535775" y="332175"/>
            <a:ext cx="8068800" cy="58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 sz="2600" u="none" cap="none" strike="noStrike">
                <a:solidFill>
                  <a:schemeClr val="lt1"/>
                </a:solidFill>
                <a:latin typeface="Oswald"/>
                <a:ea typeface="Oswald"/>
                <a:cs typeface="Oswald"/>
                <a:sym typeface="Oswald"/>
              </a:rPr>
              <a:t>BUSINESS INSIGHTS</a:t>
            </a:r>
            <a:endParaRPr b="1" i="0" sz="2600" u="none" cap="none" strike="noStrike">
              <a:solidFill>
                <a:schemeClr val="lt1"/>
              </a:solidFill>
              <a:latin typeface="Oswald"/>
              <a:ea typeface="Oswald"/>
              <a:cs typeface="Oswald"/>
              <a:sym typeface="Oswald"/>
            </a:endParaRPr>
          </a:p>
        </p:txBody>
      </p:sp>
      <p:sp>
        <p:nvSpPr>
          <p:cNvPr id="248" name="Google Shape;248;p34"/>
          <p:cNvSpPr txBox="1"/>
          <p:nvPr>
            <p:ph idx="1" type="body"/>
          </p:nvPr>
        </p:nvSpPr>
        <p:spPr>
          <a:xfrm>
            <a:off x="388325" y="1153575"/>
            <a:ext cx="5321700" cy="24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sz="1600">
                <a:latin typeface="Calibri"/>
                <a:ea typeface="Calibri"/>
                <a:cs typeface="Calibri"/>
                <a:sym typeface="Calibri"/>
              </a:rPr>
              <a:t>Cluster 2 (Bronze)</a:t>
            </a:r>
            <a:r>
              <a:rPr lang="en" sz="1600">
                <a:latin typeface="Calibri"/>
                <a:ea typeface="Calibri"/>
                <a:cs typeface="Calibri"/>
                <a:sym typeface="Calibri"/>
              </a:rPr>
              <a:t>: These customers have a good credit limit but their balance, purchases is very low. So, these customers should be encouraged by giving schemes to spend more.</a:t>
            </a:r>
            <a:endParaRPr sz="1600">
              <a:latin typeface="Calibri"/>
              <a:ea typeface="Calibri"/>
              <a:cs typeface="Calibri"/>
              <a:sym typeface="Calibri"/>
            </a:endParaRPr>
          </a:p>
          <a:p>
            <a:pPr indent="0" lvl="0" marL="0" rtl="0" algn="l">
              <a:lnSpc>
                <a:spcPct val="100000"/>
              </a:lnSpc>
              <a:spcBef>
                <a:spcPts val="0"/>
              </a:spcBef>
              <a:spcAft>
                <a:spcPts val="0"/>
              </a:spcAft>
              <a:buSzPts val="2400"/>
              <a:buNone/>
            </a:pPr>
            <a:r>
              <a:t/>
            </a:r>
            <a:endParaRPr sz="1600">
              <a:latin typeface="Calibri"/>
              <a:ea typeface="Calibri"/>
              <a:cs typeface="Calibri"/>
              <a:sym typeface="Calibri"/>
            </a:endParaRPr>
          </a:p>
          <a:p>
            <a:pPr indent="0" lvl="0" marL="0" rtl="0" algn="l">
              <a:lnSpc>
                <a:spcPct val="100000"/>
              </a:lnSpc>
              <a:spcBef>
                <a:spcPts val="0"/>
              </a:spcBef>
              <a:spcAft>
                <a:spcPts val="0"/>
              </a:spcAft>
              <a:buSzPts val="2400"/>
              <a:buNone/>
            </a:pPr>
            <a:r>
              <a:t/>
            </a:r>
            <a:endParaRPr sz="1600">
              <a:latin typeface="Calibri"/>
              <a:ea typeface="Calibri"/>
              <a:cs typeface="Calibri"/>
              <a:sym typeface="Calibri"/>
            </a:endParaRPr>
          </a:p>
          <a:p>
            <a:pPr indent="0" lvl="0" marL="0" rtl="0" algn="l">
              <a:lnSpc>
                <a:spcPct val="100000"/>
              </a:lnSpc>
              <a:spcBef>
                <a:spcPts val="0"/>
              </a:spcBef>
              <a:spcAft>
                <a:spcPts val="0"/>
              </a:spcAft>
              <a:buSzPts val="2400"/>
              <a:buNone/>
            </a:pPr>
            <a:r>
              <a:rPr b="1" lang="en" sz="1600">
                <a:latin typeface="Calibri"/>
                <a:ea typeface="Calibri"/>
                <a:cs typeface="Calibri"/>
                <a:sym typeface="Calibri"/>
              </a:rPr>
              <a:t>Cluster 3 (Platinum)</a:t>
            </a:r>
            <a:r>
              <a:rPr lang="en" sz="1600">
                <a:latin typeface="Calibri"/>
                <a:ea typeface="Calibri"/>
                <a:cs typeface="Calibri"/>
                <a:sym typeface="Calibri"/>
              </a:rPr>
              <a:t>: These customers have the highest credit limit and purchases. They have highest payment of all clusters. These customers should be encouraged to keep decent balance in their account by keeping a minimum balance rule.</a:t>
            </a:r>
            <a:r>
              <a:rPr lang="en" sz="1600">
                <a:solidFill>
                  <a:schemeClr val="dk1"/>
                </a:solidFill>
                <a:latin typeface="Calibri"/>
                <a:ea typeface="Calibri"/>
                <a:cs typeface="Calibri"/>
                <a:sym typeface="Calibri"/>
              </a:rPr>
              <a:t>e</a:t>
            </a:r>
            <a:endParaRPr sz="1600">
              <a:solidFill>
                <a:schemeClr val="dk1"/>
              </a:solidFill>
              <a:latin typeface="Calibri"/>
              <a:ea typeface="Calibri"/>
              <a:cs typeface="Calibri"/>
              <a:sym typeface="Calibri"/>
            </a:endParaRPr>
          </a:p>
          <a:p>
            <a:pPr indent="0" lvl="0" marL="0" rtl="0" algn="l">
              <a:lnSpc>
                <a:spcPct val="150000"/>
              </a:lnSpc>
              <a:spcBef>
                <a:spcPts val="1200"/>
              </a:spcBef>
              <a:spcAft>
                <a:spcPts val="1200"/>
              </a:spcAft>
              <a:buSzPts val="2400"/>
              <a:buNone/>
            </a:pPr>
            <a:r>
              <a:t/>
            </a:r>
            <a:endParaRPr b="1" sz="1700">
              <a:solidFill>
                <a:schemeClr val="dk1"/>
              </a:solidFill>
              <a:latin typeface="Calibri"/>
              <a:ea typeface="Calibri"/>
              <a:cs typeface="Calibri"/>
              <a:sym typeface="Calibri"/>
            </a:endParaRPr>
          </a:p>
        </p:txBody>
      </p:sp>
      <p:pic>
        <p:nvPicPr>
          <p:cNvPr id="249" name="Google Shape;249;p34"/>
          <p:cNvPicPr preferRelativeResize="0"/>
          <p:nvPr/>
        </p:nvPicPr>
        <p:blipFill rotWithShape="1">
          <a:blip r:embed="rId3">
            <a:alphaModFix/>
          </a:blip>
          <a:srcRect b="0" l="0" r="0" t="0"/>
          <a:stretch/>
        </p:blipFill>
        <p:spPr>
          <a:xfrm>
            <a:off x="5856000" y="1093575"/>
            <a:ext cx="2956350" cy="295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53" name="Shape 253"/>
        <p:cNvGrpSpPr/>
        <p:nvPr/>
      </p:nvGrpSpPr>
      <p:grpSpPr>
        <a:xfrm>
          <a:off x="0" y="0"/>
          <a:ext cx="0" cy="0"/>
          <a:chOff x="0" y="0"/>
          <a:chExt cx="0" cy="0"/>
        </a:xfrm>
      </p:grpSpPr>
      <p:sp>
        <p:nvSpPr>
          <p:cNvPr id="254" name="Google Shape;254;p35"/>
          <p:cNvSpPr txBox="1"/>
          <p:nvPr>
            <p:ph idx="1" type="body"/>
          </p:nvPr>
        </p:nvSpPr>
        <p:spPr>
          <a:xfrm>
            <a:off x="500775" y="1693075"/>
            <a:ext cx="7971000" cy="124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6900">
                <a:latin typeface="Oswald"/>
                <a:ea typeface="Oswald"/>
                <a:cs typeface="Oswald"/>
                <a:sym typeface="Oswald"/>
              </a:rPr>
              <a:t>MODEL 2</a:t>
            </a:r>
            <a:endParaRPr b="1" sz="6900">
              <a:latin typeface="Oswald"/>
              <a:ea typeface="Oswald"/>
              <a:cs typeface="Oswald"/>
              <a:sym typeface="Oswald"/>
            </a:endParaRPr>
          </a:p>
        </p:txBody>
      </p:sp>
      <p:sp>
        <p:nvSpPr>
          <p:cNvPr id="255" name="Google Shape;255;p35"/>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59" name="Shape 259"/>
        <p:cNvGrpSpPr/>
        <p:nvPr/>
      </p:nvGrpSpPr>
      <p:grpSpPr>
        <a:xfrm>
          <a:off x="0" y="0"/>
          <a:ext cx="0" cy="0"/>
          <a:chOff x="0" y="0"/>
          <a:chExt cx="0" cy="0"/>
        </a:xfrm>
      </p:grpSpPr>
      <p:sp>
        <p:nvSpPr>
          <p:cNvPr id="260" name="Google Shape;260;p36"/>
          <p:cNvSpPr txBox="1"/>
          <p:nvPr>
            <p:ph type="title"/>
          </p:nvPr>
        </p:nvSpPr>
        <p:spPr>
          <a:xfrm>
            <a:off x="782850" y="205988"/>
            <a:ext cx="7578300" cy="115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NUMBER OF CLUSTERS</a:t>
            </a:r>
            <a:endParaRPr b="1" sz="2600">
              <a:latin typeface="Oswald"/>
              <a:ea typeface="Oswald"/>
              <a:cs typeface="Oswald"/>
              <a:sym typeface="Oswald"/>
            </a:endParaRPr>
          </a:p>
        </p:txBody>
      </p:sp>
      <p:sp>
        <p:nvSpPr>
          <p:cNvPr id="261" name="Google Shape;261;p36"/>
          <p:cNvSpPr txBox="1"/>
          <p:nvPr>
            <p:ph idx="1" type="body"/>
          </p:nvPr>
        </p:nvSpPr>
        <p:spPr>
          <a:xfrm>
            <a:off x="450050" y="1517550"/>
            <a:ext cx="3729000" cy="39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400"/>
              </a:spcBef>
              <a:spcAft>
                <a:spcPts val="0"/>
              </a:spcAft>
              <a:buSzPts val="2000"/>
              <a:buNone/>
            </a:pPr>
            <a:r>
              <a:rPr b="1" lang="en" sz="1800">
                <a:latin typeface="Oswald"/>
                <a:ea typeface="Oswald"/>
                <a:cs typeface="Oswald"/>
                <a:sym typeface="Oswald"/>
              </a:rPr>
              <a:t>ELBOW METHOD</a:t>
            </a:r>
            <a:endParaRPr b="1" sz="1800">
              <a:latin typeface="Oswald"/>
              <a:ea typeface="Oswald"/>
              <a:cs typeface="Oswald"/>
              <a:sym typeface="Oswald"/>
            </a:endParaRPr>
          </a:p>
          <a:p>
            <a:pPr indent="0" lvl="0" marL="0" rtl="0" algn="ctr">
              <a:lnSpc>
                <a:spcPct val="115000"/>
              </a:lnSpc>
              <a:spcBef>
                <a:spcPts val="2400"/>
              </a:spcBef>
              <a:spcAft>
                <a:spcPts val="600"/>
              </a:spcAft>
              <a:buClr>
                <a:schemeClr val="dk1"/>
              </a:buClr>
              <a:buSzPts val="1100"/>
              <a:buFont typeface="Arial"/>
              <a:buNone/>
            </a:pPr>
            <a:r>
              <a:t/>
            </a:r>
            <a:endParaRPr b="1" sz="2500">
              <a:latin typeface="Oswald"/>
              <a:ea typeface="Oswald"/>
              <a:cs typeface="Oswald"/>
              <a:sym typeface="Oswald"/>
            </a:endParaRPr>
          </a:p>
        </p:txBody>
      </p:sp>
      <p:sp>
        <p:nvSpPr>
          <p:cNvPr id="262" name="Google Shape;262;p36"/>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263" name="Google Shape;263;p36"/>
          <p:cNvSpPr txBox="1"/>
          <p:nvPr>
            <p:ph idx="2" type="body"/>
          </p:nvPr>
        </p:nvSpPr>
        <p:spPr>
          <a:xfrm>
            <a:off x="4402950" y="1517450"/>
            <a:ext cx="4457700" cy="39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Clr>
                <a:schemeClr val="dk1"/>
              </a:buClr>
              <a:buSzPts val="1100"/>
              <a:buFont typeface="Arial"/>
              <a:buNone/>
            </a:pPr>
            <a:r>
              <a:rPr b="1" lang="en" sz="1800">
                <a:latin typeface="Oswald"/>
                <a:ea typeface="Oswald"/>
                <a:cs typeface="Oswald"/>
                <a:sym typeface="Oswald"/>
              </a:rPr>
              <a:t>SILHOUETTE </a:t>
            </a:r>
            <a:endParaRPr sz="1800">
              <a:latin typeface="Oswald"/>
              <a:ea typeface="Oswald"/>
              <a:cs typeface="Oswald"/>
              <a:sym typeface="Oswald"/>
            </a:endParaRPr>
          </a:p>
        </p:txBody>
      </p:sp>
      <p:pic>
        <p:nvPicPr>
          <p:cNvPr id="264" name="Google Shape;264;p36"/>
          <p:cNvPicPr preferRelativeResize="0"/>
          <p:nvPr/>
        </p:nvPicPr>
        <p:blipFill rotWithShape="1">
          <a:blip r:embed="rId3">
            <a:alphaModFix/>
          </a:blip>
          <a:srcRect b="0" l="0" r="0" t="0"/>
          <a:stretch/>
        </p:blipFill>
        <p:spPr>
          <a:xfrm>
            <a:off x="450050" y="2071700"/>
            <a:ext cx="3729050" cy="2286000"/>
          </a:xfrm>
          <a:prstGeom prst="rect">
            <a:avLst/>
          </a:prstGeom>
          <a:noFill/>
          <a:ln>
            <a:noFill/>
          </a:ln>
        </p:spPr>
      </p:pic>
      <p:pic>
        <p:nvPicPr>
          <p:cNvPr id="265" name="Google Shape;265;p36"/>
          <p:cNvPicPr preferRelativeResize="0"/>
          <p:nvPr/>
        </p:nvPicPr>
        <p:blipFill rotWithShape="1">
          <a:blip r:embed="rId4">
            <a:alphaModFix/>
          </a:blip>
          <a:srcRect b="0" l="0" r="0" t="0"/>
          <a:stretch/>
        </p:blipFill>
        <p:spPr>
          <a:xfrm>
            <a:off x="4402950" y="2071700"/>
            <a:ext cx="4457700" cy="228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69" name="Shape 269"/>
        <p:cNvGrpSpPr/>
        <p:nvPr/>
      </p:nvGrpSpPr>
      <p:grpSpPr>
        <a:xfrm>
          <a:off x="0" y="0"/>
          <a:ext cx="0" cy="0"/>
          <a:chOff x="0" y="0"/>
          <a:chExt cx="0" cy="0"/>
        </a:xfrm>
      </p:grpSpPr>
      <p:sp>
        <p:nvSpPr>
          <p:cNvPr id="270" name="Google Shape;270;p37"/>
          <p:cNvSpPr txBox="1"/>
          <p:nvPr>
            <p:ph type="title"/>
          </p:nvPr>
        </p:nvSpPr>
        <p:spPr>
          <a:xfrm>
            <a:off x="782850" y="205996"/>
            <a:ext cx="7578300" cy="8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2600">
                <a:latin typeface="Oswald"/>
                <a:ea typeface="Oswald"/>
                <a:cs typeface="Oswald"/>
                <a:sym typeface="Oswald"/>
              </a:rPr>
              <a:t>CLUSTERS</a:t>
            </a:r>
            <a:endParaRPr b="1" sz="2600">
              <a:latin typeface="Oswald"/>
              <a:ea typeface="Oswald"/>
              <a:cs typeface="Oswald"/>
              <a:sym typeface="Oswald"/>
            </a:endParaRPr>
          </a:p>
        </p:txBody>
      </p:sp>
      <p:sp>
        <p:nvSpPr>
          <p:cNvPr id="271" name="Google Shape;271;p37"/>
          <p:cNvSpPr txBox="1"/>
          <p:nvPr>
            <p:ph idx="1" type="body"/>
          </p:nvPr>
        </p:nvSpPr>
        <p:spPr>
          <a:xfrm>
            <a:off x="5100650" y="1759650"/>
            <a:ext cx="3739500" cy="1624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Calibri"/>
              <a:buChar char="●"/>
            </a:pPr>
            <a:r>
              <a:rPr b="1" lang="en" sz="1800">
                <a:latin typeface="Calibri"/>
                <a:ea typeface="Calibri"/>
                <a:cs typeface="Calibri"/>
                <a:sym typeface="Calibri"/>
              </a:rPr>
              <a:t>GROUP 0 - Middle class but good buyers</a:t>
            </a:r>
            <a:endParaRPr b="1" sz="1800">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Char char="●"/>
            </a:pPr>
            <a:r>
              <a:rPr b="1" lang="en" sz="1800">
                <a:latin typeface="Calibri"/>
                <a:ea typeface="Calibri"/>
                <a:cs typeface="Calibri"/>
                <a:sym typeface="Calibri"/>
              </a:rPr>
              <a:t>Group 1 - Rich but purchase less</a:t>
            </a:r>
            <a:endParaRPr b="1" sz="1800">
              <a:latin typeface="Calibri"/>
              <a:ea typeface="Calibri"/>
              <a:cs typeface="Calibri"/>
              <a:sym typeface="Calibri"/>
            </a:endParaRPr>
          </a:p>
          <a:p>
            <a:pPr indent="-342900" lvl="0" marL="457200" rtl="0" algn="l">
              <a:lnSpc>
                <a:spcPct val="100000"/>
              </a:lnSpc>
              <a:spcBef>
                <a:spcPts val="0"/>
              </a:spcBef>
              <a:spcAft>
                <a:spcPts val="0"/>
              </a:spcAft>
              <a:buSzPts val="1800"/>
              <a:buFont typeface="Calibri"/>
              <a:buChar char="●"/>
            </a:pPr>
            <a:r>
              <a:rPr b="1" lang="en" sz="1800">
                <a:latin typeface="Calibri"/>
                <a:ea typeface="Calibri"/>
                <a:cs typeface="Calibri"/>
                <a:sym typeface="Calibri"/>
              </a:rPr>
              <a:t>Group 2 - Cream customers</a:t>
            </a:r>
            <a:endParaRPr b="1" sz="18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b="1" lang="en" sz="1800">
                <a:latin typeface="Calibri"/>
                <a:ea typeface="Calibri"/>
                <a:cs typeface="Calibri"/>
                <a:sym typeface="Calibri"/>
              </a:rPr>
              <a:t>Group 3 - Poor and inert</a:t>
            </a:r>
            <a:endParaRPr>
              <a:latin typeface="Calibri"/>
              <a:ea typeface="Calibri"/>
              <a:cs typeface="Calibri"/>
              <a:sym typeface="Calibri"/>
            </a:endParaRPr>
          </a:p>
        </p:txBody>
      </p:sp>
      <p:sp>
        <p:nvSpPr>
          <p:cNvPr id="272" name="Google Shape;272;p37"/>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273" name="Google Shape;273;p37"/>
          <p:cNvPicPr preferRelativeResize="0"/>
          <p:nvPr/>
        </p:nvPicPr>
        <p:blipFill rotWithShape="1">
          <a:blip r:embed="rId3">
            <a:alphaModFix/>
          </a:blip>
          <a:srcRect b="0" l="0" r="0" t="0"/>
          <a:stretch/>
        </p:blipFill>
        <p:spPr>
          <a:xfrm>
            <a:off x="404350" y="1121063"/>
            <a:ext cx="4567726" cy="3463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77" name="Shape 277"/>
        <p:cNvGrpSpPr/>
        <p:nvPr/>
      </p:nvGrpSpPr>
      <p:grpSpPr>
        <a:xfrm>
          <a:off x="0" y="0"/>
          <a:ext cx="0" cy="0"/>
          <a:chOff x="0" y="0"/>
          <a:chExt cx="0" cy="0"/>
        </a:xfrm>
      </p:grpSpPr>
      <p:sp>
        <p:nvSpPr>
          <p:cNvPr id="278" name="Google Shape;278;p38"/>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279" name="Google Shape;279;p38"/>
          <p:cNvPicPr preferRelativeResize="0"/>
          <p:nvPr/>
        </p:nvPicPr>
        <p:blipFill rotWithShape="1">
          <a:blip r:embed="rId3">
            <a:alphaModFix/>
          </a:blip>
          <a:srcRect b="0" l="0" r="0" t="0"/>
          <a:stretch/>
        </p:blipFill>
        <p:spPr>
          <a:xfrm>
            <a:off x="366700" y="1094675"/>
            <a:ext cx="8410575" cy="3171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83" name="Shape 283"/>
        <p:cNvGrpSpPr/>
        <p:nvPr/>
      </p:nvGrpSpPr>
      <p:grpSpPr>
        <a:xfrm>
          <a:off x="0" y="0"/>
          <a:ext cx="0" cy="0"/>
          <a:chOff x="0" y="0"/>
          <a:chExt cx="0" cy="0"/>
        </a:xfrm>
      </p:grpSpPr>
      <p:sp>
        <p:nvSpPr>
          <p:cNvPr id="284" name="Google Shape;284;p39"/>
          <p:cNvSpPr txBox="1"/>
          <p:nvPr>
            <p:ph type="title"/>
          </p:nvPr>
        </p:nvSpPr>
        <p:spPr>
          <a:xfrm>
            <a:off x="439950" y="238150"/>
            <a:ext cx="7578300" cy="4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BUSINESS INSIGHTS AND RECOMMENDATION</a:t>
            </a:r>
            <a:endParaRPr sz="2600">
              <a:latin typeface="Oswald"/>
              <a:ea typeface="Oswald"/>
              <a:cs typeface="Oswald"/>
              <a:sym typeface="Oswald"/>
            </a:endParaRPr>
          </a:p>
        </p:txBody>
      </p:sp>
      <p:sp>
        <p:nvSpPr>
          <p:cNvPr id="285" name="Google Shape;285;p39"/>
          <p:cNvSpPr txBox="1"/>
          <p:nvPr>
            <p:ph idx="1" type="body"/>
          </p:nvPr>
        </p:nvSpPr>
        <p:spPr>
          <a:xfrm>
            <a:off x="359475" y="728950"/>
            <a:ext cx="4757100" cy="417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b="1" lang="en" sz="1600">
                <a:latin typeface="Calibri"/>
                <a:ea typeface="Calibri"/>
                <a:cs typeface="Calibri"/>
                <a:sym typeface="Calibri"/>
              </a:rPr>
              <a:t>GROUP 0 - Good Buyers with mediocre finances</a:t>
            </a:r>
            <a:br>
              <a:rPr b="1" lang="en" sz="1600">
                <a:latin typeface="Calibri"/>
                <a:ea typeface="Calibri"/>
                <a:cs typeface="Calibri"/>
                <a:sym typeface="Calibri"/>
              </a:rPr>
            </a:br>
            <a:r>
              <a:rPr b="1" lang="en" sz="1600">
                <a:latin typeface="Calibri"/>
                <a:ea typeface="Calibri"/>
                <a:cs typeface="Calibri"/>
                <a:sym typeface="Calibri"/>
              </a:rPr>
              <a:t>BUSINESS INSIGHTS: </a:t>
            </a:r>
            <a:endParaRPr b="1" sz="1600">
              <a:latin typeface="Calibri"/>
              <a:ea typeface="Calibri"/>
              <a:cs typeface="Calibri"/>
              <a:sym typeface="Calibri"/>
            </a:endParaRPr>
          </a:p>
          <a:p>
            <a:pPr indent="-330200" lvl="0" marL="457200" marR="0" rtl="0" algn="l">
              <a:lnSpc>
                <a:spcPct val="100000"/>
              </a:lnSpc>
              <a:spcBef>
                <a:spcPts val="600"/>
              </a:spcBef>
              <a:spcAft>
                <a:spcPts val="0"/>
              </a:spcAft>
              <a:buSzPts val="1600"/>
              <a:buFont typeface="Calibri"/>
              <a:buChar char="●"/>
            </a:pPr>
            <a:r>
              <a:rPr b="1" lang="en" sz="1600">
                <a:latin typeface="Calibri"/>
                <a:ea typeface="Calibri"/>
                <a:cs typeface="Calibri"/>
                <a:sym typeface="Calibri"/>
              </a:rPr>
              <a:t>Balance is  less </a:t>
            </a:r>
            <a:endParaRPr b="1" sz="1600">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Char char="●"/>
            </a:pPr>
            <a:r>
              <a:rPr b="1" lang="en" sz="1600">
                <a:latin typeface="Calibri"/>
                <a:ea typeface="Calibri"/>
                <a:cs typeface="Calibri"/>
                <a:sym typeface="Calibri"/>
              </a:rPr>
              <a:t>Purchase without taking much cash advance </a:t>
            </a:r>
            <a:endParaRPr b="1" sz="1600">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Char char="●"/>
            </a:pPr>
            <a:r>
              <a:rPr b="1" lang="en" sz="1600">
                <a:latin typeface="Calibri"/>
                <a:ea typeface="Calibri"/>
                <a:cs typeface="Calibri"/>
                <a:sym typeface="Calibri"/>
              </a:rPr>
              <a:t>Prefer installments for purchases</a:t>
            </a:r>
            <a:endParaRPr b="1" sz="1600">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Char char="●"/>
            </a:pPr>
            <a:r>
              <a:rPr b="1" lang="en" sz="1600">
                <a:latin typeface="Calibri"/>
                <a:ea typeface="Calibri"/>
                <a:cs typeface="Calibri"/>
                <a:sym typeface="Calibri"/>
              </a:rPr>
              <a:t>Customers with good purchase even though balance is less</a:t>
            </a:r>
            <a:br>
              <a:rPr b="1" lang="en" sz="1600">
                <a:latin typeface="Calibri"/>
                <a:ea typeface="Calibri"/>
                <a:cs typeface="Calibri"/>
                <a:sym typeface="Calibri"/>
              </a:rPr>
            </a:br>
            <a:endParaRPr b="1" sz="1600">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600">
                <a:latin typeface="Calibri"/>
                <a:ea typeface="Calibri"/>
                <a:cs typeface="Calibri"/>
                <a:sym typeface="Calibri"/>
              </a:rPr>
              <a:t>BUSINESS RECOMMENDATION : </a:t>
            </a:r>
            <a:endParaRPr b="1" sz="1600">
              <a:latin typeface="Calibri"/>
              <a:ea typeface="Calibri"/>
              <a:cs typeface="Calibri"/>
              <a:sym typeface="Calibri"/>
            </a:endParaRPr>
          </a:p>
          <a:p>
            <a:pPr indent="-330200" lvl="0" marL="457200" marR="0" rtl="0" algn="l">
              <a:lnSpc>
                <a:spcPct val="100000"/>
              </a:lnSpc>
              <a:spcBef>
                <a:spcPts val="600"/>
              </a:spcBef>
              <a:spcAft>
                <a:spcPts val="0"/>
              </a:spcAft>
              <a:buSzPts val="1600"/>
              <a:buFont typeface="Calibri"/>
              <a:buChar char="●"/>
            </a:pPr>
            <a:r>
              <a:rPr b="1" lang="en" sz="1600">
                <a:latin typeface="Calibri"/>
                <a:ea typeface="Calibri"/>
                <a:cs typeface="Calibri"/>
                <a:sym typeface="Calibri"/>
              </a:rPr>
              <a:t>Give them schemes of discounts on some expensive products so that they are attracted to buy more stuff since they are frequent buyers</a:t>
            </a:r>
            <a:endParaRPr b="1" sz="1600">
              <a:latin typeface="Calibri"/>
              <a:ea typeface="Calibri"/>
              <a:cs typeface="Calibri"/>
              <a:sym typeface="Calibri"/>
            </a:endParaRPr>
          </a:p>
          <a:p>
            <a:pPr indent="-330200" lvl="0" marL="457200" marR="0" rtl="0" algn="l">
              <a:lnSpc>
                <a:spcPct val="100000"/>
              </a:lnSpc>
              <a:spcBef>
                <a:spcPts val="0"/>
              </a:spcBef>
              <a:spcAft>
                <a:spcPts val="0"/>
              </a:spcAft>
              <a:buSzPts val="1600"/>
              <a:buFont typeface="Calibri"/>
              <a:buChar char="●"/>
            </a:pPr>
            <a:r>
              <a:rPr b="1" lang="en" sz="1600">
                <a:latin typeface="Calibri"/>
                <a:ea typeface="Calibri"/>
                <a:cs typeface="Calibri"/>
                <a:sym typeface="Calibri"/>
              </a:rPr>
              <a:t>Good number of people in this group so the company should definitely focus more on them</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Make sure to repay the installments on time</a:t>
            </a:r>
            <a:endParaRPr b="1" sz="1600">
              <a:latin typeface="Calibri"/>
              <a:ea typeface="Calibri"/>
              <a:cs typeface="Calibri"/>
              <a:sym typeface="Calibri"/>
            </a:endParaRPr>
          </a:p>
        </p:txBody>
      </p:sp>
      <p:sp>
        <p:nvSpPr>
          <p:cNvPr id="286" name="Google Shape;286;p39"/>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287" name="Google Shape;287;p39"/>
          <p:cNvPicPr preferRelativeResize="0"/>
          <p:nvPr/>
        </p:nvPicPr>
        <p:blipFill rotWithShape="1">
          <a:blip r:embed="rId3">
            <a:alphaModFix/>
          </a:blip>
          <a:srcRect b="0" l="0" r="0" t="0"/>
          <a:stretch/>
        </p:blipFill>
        <p:spPr>
          <a:xfrm>
            <a:off x="5048025" y="1490674"/>
            <a:ext cx="3610200" cy="286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 name="Shape 64"/>
        <p:cNvGrpSpPr/>
        <p:nvPr/>
      </p:nvGrpSpPr>
      <p:grpSpPr>
        <a:xfrm>
          <a:off x="0" y="0"/>
          <a:ext cx="0" cy="0"/>
          <a:chOff x="0" y="0"/>
          <a:chExt cx="0" cy="0"/>
        </a:xfrm>
      </p:grpSpPr>
      <p:sp>
        <p:nvSpPr>
          <p:cNvPr id="65" name="Google Shape;65;p13"/>
          <p:cNvSpPr txBox="1"/>
          <p:nvPr>
            <p:ph type="title"/>
          </p:nvPr>
        </p:nvSpPr>
        <p:spPr>
          <a:xfrm>
            <a:off x="782850" y="205996"/>
            <a:ext cx="7578300" cy="75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latin typeface="Oswald"/>
                <a:ea typeface="Oswald"/>
                <a:cs typeface="Oswald"/>
                <a:sym typeface="Oswald"/>
              </a:rPr>
              <a:t>JOURNEY</a:t>
            </a:r>
            <a:endParaRPr b="1" sz="2600">
              <a:latin typeface="Oswald"/>
              <a:ea typeface="Oswald"/>
              <a:cs typeface="Oswald"/>
              <a:sym typeface="Oswald"/>
            </a:endParaRPr>
          </a:p>
        </p:txBody>
      </p:sp>
      <p:sp>
        <p:nvSpPr>
          <p:cNvPr id="66" name="Google Shape;66;p13"/>
          <p:cNvSpPr txBox="1"/>
          <p:nvPr>
            <p:ph idx="12" type="sldNum"/>
          </p:nvPr>
        </p:nvSpPr>
        <p:spPr>
          <a:xfrm>
            <a:off x="-125" y="4903155"/>
            <a:ext cx="9144000" cy="2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67" name="Google Shape;67;p13"/>
          <p:cNvPicPr preferRelativeResize="0"/>
          <p:nvPr/>
        </p:nvPicPr>
        <p:blipFill>
          <a:blip r:embed="rId3">
            <a:alphaModFix/>
          </a:blip>
          <a:stretch>
            <a:fillRect/>
          </a:stretch>
        </p:blipFill>
        <p:spPr>
          <a:xfrm>
            <a:off x="5884000" y="1590650"/>
            <a:ext cx="2953275" cy="2420450"/>
          </a:xfrm>
          <a:prstGeom prst="rect">
            <a:avLst/>
          </a:prstGeom>
          <a:noFill/>
          <a:ln>
            <a:noFill/>
          </a:ln>
        </p:spPr>
      </p:pic>
      <p:graphicFrame>
        <p:nvGraphicFramePr>
          <p:cNvPr id="68" name="Google Shape;68;p13"/>
          <p:cNvGraphicFramePr/>
          <p:nvPr/>
        </p:nvGraphicFramePr>
        <p:xfrm>
          <a:off x="507363" y="962900"/>
          <a:ext cx="3000000" cy="3000000"/>
        </p:xfrm>
        <a:graphic>
          <a:graphicData uri="http://schemas.openxmlformats.org/drawingml/2006/table">
            <a:tbl>
              <a:tblPr>
                <a:noFill/>
                <a:tableStyleId>{14AA0934-3A54-484A-89C7-E9CCFB1C3608}</a:tableStyleId>
              </a:tblPr>
              <a:tblGrid>
                <a:gridCol w="2594000"/>
                <a:gridCol w="2580525"/>
              </a:tblGrid>
              <a:tr h="3675950">
                <a:tc>
                  <a:txBody>
                    <a:bodyPr/>
                    <a:lstStyle/>
                    <a:p>
                      <a:pPr indent="0" lvl="0" marL="0" rtl="0" algn="l">
                        <a:spcBef>
                          <a:spcPts val="0"/>
                        </a:spcBef>
                        <a:spcAft>
                          <a:spcPts val="0"/>
                        </a:spcAft>
                        <a:buNone/>
                      </a:pPr>
                      <a:r>
                        <a:rPr b="1" lang="en" sz="1600">
                          <a:solidFill>
                            <a:schemeClr val="lt1"/>
                          </a:solidFill>
                          <a:latin typeface="Calibri"/>
                          <a:ea typeface="Calibri"/>
                          <a:cs typeface="Calibri"/>
                          <a:sym typeface="Calibri"/>
                        </a:rPr>
                        <a:t>CONCEPTS</a:t>
                      </a:r>
                      <a:endParaRPr b="1" sz="1600">
                        <a:solidFill>
                          <a:schemeClr val="lt1"/>
                        </a:solidFill>
                        <a:latin typeface="Calibri"/>
                        <a:ea typeface="Calibri"/>
                        <a:cs typeface="Calibri"/>
                        <a:sym typeface="Calibri"/>
                      </a:endParaRPr>
                    </a:p>
                    <a:p>
                      <a:pPr indent="0" lvl="0" marL="0" rtl="0" algn="l">
                        <a:spcBef>
                          <a:spcPts val="0"/>
                        </a:spcBef>
                        <a:spcAft>
                          <a:spcPts val="0"/>
                        </a:spcAft>
                        <a:buNone/>
                      </a:pPr>
                      <a:r>
                        <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EDA</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Feature Engineering</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Machine Learning</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Unsupervised Learning</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K Means</a:t>
                      </a:r>
                      <a:endParaRPr sz="1600">
                        <a:solidFill>
                          <a:schemeClr val="lt1"/>
                        </a:solidFill>
                        <a:latin typeface="Calibri"/>
                        <a:ea typeface="Calibri"/>
                        <a:cs typeface="Calibri"/>
                        <a:sym typeface="Calibri"/>
                      </a:endParaRPr>
                    </a:p>
                    <a:p>
                      <a:pPr indent="-298450" lvl="0" marL="457200" marR="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DBSCAN</a:t>
                      </a:r>
                      <a:endParaRPr sz="1600">
                        <a:solidFill>
                          <a:schemeClr val="lt1"/>
                        </a:solidFill>
                        <a:latin typeface="Calibri"/>
                        <a:ea typeface="Calibri"/>
                        <a:cs typeface="Calibri"/>
                        <a:sym typeface="Calibri"/>
                      </a:endParaRPr>
                    </a:p>
                    <a:p>
                      <a:pPr indent="-298450" lvl="0" marL="457200" marR="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Autoencoder</a:t>
                      </a:r>
                      <a:endParaRPr sz="1600">
                        <a:solidFill>
                          <a:schemeClr val="lt1"/>
                        </a:solidFill>
                        <a:latin typeface="Calibri"/>
                        <a:ea typeface="Calibri"/>
                        <a:cs typeface="Calibri"/>
                        <a:sym typeface="Calibri"/>
                      </a:endParaRPr>
                    </a:p>
                    <a:p>
                      <a:pPr indent="-298450" lvl="0" marL="457200" marR="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Hierarchic</a:t>
                      </a:r>
                      <a:r>
                        <a:rPr lang="en" sz="1500">
                          <a:solidFill>
                            <a:schemeClr val="lt1"/>
                          </a:solidFill>
                          <a:latin typeface="Calibri"/>
                          <a:ea typeface="Calibri"/>
                          <a:cs typeface="Calibri"/>
                          <a:sym typeface="Calibri"/>
                        </a:rPr>
                        <a:t>al</a:t>
                      </a:r>
                      <a:endParaRPr sz="1500">
                        <a:solidFill>
                          <a:schemeClr val="lt1"/>
                        </a:solidFill>
                        <a:latin typeface="Calibri"/>
                        <a:ea typeface="Calibri"/>
                        <a:cs typeface="Calibri"/>
                        <a:sym typeface="Calibri"/>
                      </a:endParaRPr>
                    </a:p>
                    <a:p>
                      <a:pPr indent="0" lvl="0" marL="0" rtl="0" algn="l">
                        <a:spcBef>
                          <a:spcPts val="1200"/>
                        </a:spcBef>
                        <a:spcAft>
                          <a:spcPts val="0"/>
                        </a:spcAft>
                        <a:buNone/>
                      </a:pPr>
                      <a:r>
                        <a:t/>
                      </a:r>
                      <a:endParaRPr sz="16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 sz="1600">
                          <a:solidFill>
                            <a:schemeClr val="lt1"/>
                          </a:solidFill>
                          <a:latin typeface="Calibri"/>
                          <a:ea typeface="Calibri"/>
                          <a:cs typeface="Calibri"/>
                          <a:sym typeface="Calibri"/>
                        </a:rPr>
                        <a:t>TOOLS</a:t>
                      </a:r>
                      <a:endParaRPr b="1" sz="1600">
                        <a:solidFill>
                          <a:schemeClr val="lt1"/>
                        </a:solidFill>
                        <a:latin typeface="Calibri"/>
                        <a:ea typeface="Calibri"/>
                        <a:cs typeface="Calibri"/>
                        <a:sym typeface="Calibri"/>
                      </a:endParaRPr>
                    </a:p>
                    <a:p>
                      <a:pPr indent="0" lvl="0" marL="0" rtl="0" algn="l">
                        <a:spcBef>
                          <a:spcPts val="0"/>
                        </a:spcBef>
                        <a:spcAft>
                          <a:spcPts val="0"/>
                        </a:spcAft>
                        <a:buNone/>
                      </a:pPr>
                      <a:r>
                        <a:t/>
                      </a:r>
                      <a:endParaRPr sz="16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GitHub</a:t>
                      </a:r>
                      <a:endParaRPr sz="16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MS Lists tracker</a:t>
                      </a:r>
                      <a:endParaRPr sz="16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Microsoft Teams</a:t>
                      </a:r>
                      <a:endParaRPr sz="16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Jupyter Notebook</a:t>
                      </a:r>
                      <a:endParaRPr sz="16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Word Documentation</a:t>
                      </a:r>
                      <a:endParaRPr sz="1600">
                        <a:solidFill>
                          <a:schemeClr val="lt1"/>
                        </a:solidFill>
                        <a:latin typeface="Calibri"/>
                        <a:ea typeface="Calibri"/>
                        <a:cs typeface="Calibri"/>
                        <a:sym typeface="Calibri"/>
                      </a:endParaRPr>
                    </a:p>
                    <a:p>
                      <a:pPr indent="-298450" lvl="0" marL="457200" marR="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Google slides </a:t>
                      </a:r>
                      <a:endParaRPr sz="1600">
                        <a:solidFill>
                          <a:schemeClr val="lt1"/>
                        </a:solidFill>
                        <a:latin typeface="Calibri"/>
                        <a:ea typeface="Calibri"/>
                        <a:cs typeface="Calibri"/>
                        <a:sym typeface="Calibri"/>
                      </a:endParaRPr>
                    </a:p>
                    <a:p>
                      <a:pPr indent="-298450" lvl="0" marL="457200" marR="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Excel</a:t>
                      </a:r>
                      <a:endParaRPr sz="1600">
                        <a:solidFill>
                          <a:schemeClr val="lt1"/>
                        </a:solidFill>
                        <a:latin typeface="Calibri"/>
                        <a:ea typeface="Calibri"/>
                        <a:cs typeface="Calibri"/>
                        <a:sym typeface="Calibri"/>
                      </a:endParaRPr>
                    </a:p>
                    <a:p>
                      <a:pPr indent="-298450" lvl="0" marL="457200" marR="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Heroku</a:t>
                      </a:r>
                      <a:endParaRPr sz="1600">
                        <a:solidFill>
                          <a:schemeClr val="lt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91" name="Shape 291"/>
        <p:cNvGrpSpPr/>
        <p:nvPr/>
      </p:nvGrpSpPr>
      <p:grpSpPr>
        <a:xfrm>
          <a:off x="0" y="0"/>
          <a:ext cx="0" cy="0"/>
          <a:chOff x="0" y="0"/>
          <a:chExt cx="0" cy="0"/>
        </a:xfrm>
      </p:grpSpPr>
      <p:sp>
        <p:nvSpPr>
          <p:cNvPr id="292" name="Google Shape;292;p40"/>
          <p:cNvSpPr txBox="1"/>
          <p:nvPr>
            <p:ph type="title"/>
          </p:nvPr>
        </p:nvSpPr>
        <p:spPr>
          <a:xfrm>
            <a:off x="364925" y="205995"/>
            <a:ext cx="7578300" cy="70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BUSINESS INSIGHTS AND RECOMMENDATION</a:t>
            </a:r>
            <a:endParaRPr sz="2600">
              <a:latin typeface="Oswald"/>
              <a:ea typeface="Oswald"/>
              <a:cs typeface="Oswald"/>
              <a:sym typeface="Oswald"/>
            </a:endParaRPr>
          </a:p>
        </p:txBody>
      </p:sp>
      <p:sp>
        <p:nvSpPr>
          <p:cNvPr id="293" name="Google Shape;293;p40"/>
          <p:cNvSpPr txBox="1"/>
          <p:nvPr>
            <p:ph idx="1" type="body"/>
          </p:nvPr>
        </p:nvSpPr>
        <p:spPr>
          <a:xfrm>
            <a:off x="310725" y="981575"/>
            <a:ext cx="4137000" cy="370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sz="1600">
                <a:latin typeface="Calibri"/>
                <a:ea typeface="Calibri"/>
                <a:cs typeface="Calibri"/>
                <a:sym typeface="Calibri"/>
              </a:rPr>
              <a:t>Group 1 - </a:t>
            </a:r>
            <a:r>
              <a:rPr b="1" lang="en" sz="1600">
                <a:latin typeface="Calibri"/>
                <a:ea typeface="Calibri"/>
                <a:cs typeface="Calibri"/>
                <a:sym typeface="Calibri"/>
              </a:rPr>
              <a:t>Good finances But Purchase less</a:t>
            </a:r>
            <a:endParaRPr b="1" sz="1600">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b="1" lang="en" sz="1600">
                <a:latin typeface="Calibri"/>
                <a:ea typeface="Calibri"/>
                <a:cs typeface="Calibri"/>
                <a:sym typeface="Calibri"/>
              </a:rPr>
              <a:t>BUSINESS INSIGHTS: </a:t>
            </a:r>
            <a:endParaRPr b="1" sz="1600">
              <a:latin typeface="Calibri"/>
              <a:ea typeface="Calibri"/>
              <a:cs typeface="Calibri"/>
              <a:sym typeface="Calibri"/>
            </a:endParaRPr>
          </a:p>
          <a:p>
            <a:pPr indent="-330200" lvl="0" marL="457200" rtl="0" algn="l">
              <a:lnSpc>
                <a:spcPct val="100000"/>
              </a:lnSpc>
              <a:spcBef>
                <a:spcPts val="600"/>
              </a:spcBef>
              <a:spcAft>
                <a:spcPts val="0"/>
              </a:spcAft>
              <a:buSzPts val="1600"/>
              <a:buFont typeface="Calibri"/>
              <a:buChar char="●"/>
            </a:pPr>
            <a:r>
              <a:rPr b="1" lang="en" sz="1600">
                <a:latin typeface="Calibri"/>
                <a:ea typeface="Calibri"/>
                <a:cs typeface="Calibri"/>
                <a:sym typeface="Calibri"/>
              </a:rPr>
              <a:t>Rich people with a lot of balance </a:t>
            </a:r>
            <a:endParaRPr b="1"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b="1" lang="en" sz="1600">
                <a:latin typeface="Calibri"/>
                <a:ea typeface="Calibri"/>
                <a:cs typeface="Calibri"/>
                <a:sym typeface="Calibri"/>
              </a:rPr>
              <a:t>Not frequent buyers</a:t>
            </a:r>
            <a:endParaRPr b="1"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b="1" lang="en" sz="1600">
                <a:latin typeface="Calibri"/>
                <a:ea typeface="Calibri"/>
                <a:cs typeface="Calibri"/>
                <a:sym typeface="Calibri"/>
              </a:rPr>
              <a:t>Take a lot of cash advance to purchase suggesting that they buy expensive items</a:t>
            </a:r>
            <a:endParaRPr b="1"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b="1" lang="en" sz="1600">
                <a:latin typeface="Calibri"/>
                <a:ea typeface="Calibri"/>
                <a:cs typeface="Calibri"/>
                <a:sym typeface="Calibri"/>
              </a:rPr>
              <a:t>New customers and are few in quantity</a:t>
            </a:r>
            <a:endParaRPr b="1" sz="1600">
              <a:latin typeface="Calibri"/>
              <a:ea typeface="Calibri"/>
              <a:cs typeface="Calibri"/>
              <a:sym typeface="Calibri"/>
            </a:endParaRPr>
          </a:p>
          <a:p>
            <a:pPr indent="0" lvl="0" marL="0" rtl="0" algn="l">
              <a:lnSpc>
                <a:spcPct val="100000"/>
              </a:lnSpc>
              <a:spcBef>
                <a:spcPts val="600"/>
              </a:spcBef>
              <a:spcAft>
                <a:spcPts val="0"/>
              </a:spcAft>
              <a:buNone/>
            </a:pPr>
            <a:r>
              <a:rPr b="1" lang="en" sz="1600">
                <a:latin typeface="Calibri"/>
                <a:ea typeface="Calibri"/>
                <a:cs typeface="Calibri"/>
                <a:sym typeface="Calibri"/>
              </a:rPr>
              <a:t>BUSINESS RECOMMENDATION: </a:t>
            </a:r>
            <a:endParaRPr b="1" sz="1600">
              <a:latin typeface="Calibri"/>
              <a:ea typeface="Calibri"/>
              <a:cs typeface="Calibri"/>
              <a:sym typeface="Calibri"/>
            </a:endParaRPr>
          </a:p>
          <a:p>
            <a:pPr indent="-330200" lvl="0" marL="457200" rtl="0" algn="l">
              <a:lnSpc>
                <a:spcPct val="100000"/>
              </a:lnSpc>
              <a:spcBef>
                <a:spcPts val="600"/>
              </a:spcBef>
              <a:spcAft>
                <a:spcPts val="0"/>
              </a:spcAft>
              <a:buSzPts val="1600"/>
              <a:buFont typeface="Calibri"/>
              <a:buChar char="●"/>
            </a:pPr>
            <a:r>
              <a:rPr b="1" lang="en" sz="1600">
                <a:latin typeface="Calibri"/>
                <a:ea typeface="Calibri"/>
                <a:cs typeface="Calibri"/>
                <a:sym typeface="Calibri"/>
              </a:rPr>
              <a:t>We need to provide them schemes for buying expensive and ordinary items </a:t>
            </a:r>
            <a:endParaRPr b="1"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b="1" lang="en" sz="1600">
                <a:latin typeface="Calibri"/>
                <a:ea typeface="Calibri"/>
                <a:cs typeface="Calibri"/>
                <a:sym typeface="Calibri"/>
              </a:rPr>
              <a:t>If through the schemes they can spend money on that as well then they have the capacity to bring a lot of profit</a:t>
            </a:r>
            <a:endParaRPr sz="1500">
              <a:latin typeface="Times New Roman"/>
              <a:ea typeface="Times New Roman"/>
              <a:cs typeface="Times New Roman"/>
              <a:sym typeface="Times New Roman"/>
            </a:endParaRPr>
          </a:p>
        </p:txBody>
      </p:sp>
      <p:sp>
        <p:nvSpPr>
          <p:cNvPr id="294" name="Google Shape;294;p40"/>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295" name="Google Shape;295;p40"/>
          <p:cNvPicPr preferRelativeResize="0"/>
          <p:nvPr/>
        </p:nvPicPr>
        <p:blipFill rotWithShape="1">
          <a:blip r:embed="rId3">
            <a:alphaModFix/>
          </a:blip>
          <a:srcRect b="0" l="0" r="0" t="0"/>
          <a:stretch/>
        </p:blipFill>
        <p:spPr>
          <a:xfrm>
            <a:off x="5117925" y="981550"/>
            <a:ext cx="3019875" cy="3705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299" name="Shape 299"/>
        <p:cNvGrpSpPr/>
        <p:nvPr/>
      </p:nvGrpSpPr>
      <p:grpSpPr>
        <a:xfrm>
          <a:off x="0" y="0"/>
          <a:ext cx="0" cy="0"/>
          <a:chOff x="0" y="0"/>
          <a:chExt cx="0" cy="0"/>
        </a:xfrm>
      </p:grpSpPr>
      <p:sp>
        <p:nvSpPr>
          <p:cNvPr id="300" name="Google Shape;300;p41"/>
          <p:cNvSpPr txBox="1"/>
          <p:nvPr>
            <p:ph type="title"/>
          </p:nvPr>
        </p:nvSpPr>
        <p:spPr>
          <a:xfrm>
            <a:off x="332175" y="205995"/>
            <a:ext cx="7578300" cy="70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BUSINESS INSIGHTS AND RECOMMENDATION</a:t>
            </a:r>
            <a:endParaRPr sz="2600">
              <a:latin typeface="Oswald"/>
              <a:ea typeface="Oswald"/>
              <a:cs typeface="Oswald"/>
              <a:sym typeface="Oswald"/>
            </a:endParaRPr>
          </a:p>
        </p:txBody>
      </p:sp>
      <p:sp>
        <p:nvSpPr>
          <p:cNvPr id="301" name="Google Shape;301;p41"/>
          <p:cNvSpPr txBox="1"/>
          <p:nvPr>
            <p:ph idx="1" type="body"/>
          </p:nvPr>
        </p:nvSpPr>
        <p:spPr>
          <a:xfrm>
            <a:off x="332175" y="1203800"/>
            <a:ext cx="4137000" cy="352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sz="1600">
                <a:latin typeface="Calibri"/>
                <a:ea typeface="Calibri"/>
                <a:cs typeface="Calibri"/>
                <a:sym typeface="Calibri"/>
              </a:rPr>
              <a:t>Group 2 - Elite Customers</a:t>
            </a:r>
            <a:endParaRPr b="1" sz="1600">
              <a:latin typeface="Calibri"/>
              <a:ea typeface="Calibri"/>
              <a:cs typeface="Calibri"/>
              <a:sym typeface="Calibri"/>
            </a:endParaRPr>
          </a:p>
          <a:p>
            <a:pPr indent="0" lvl="0" marL="0" rtl="0" algn="l">
              <a:lnSpc>
                <a:spcPct val="100000"/>
              </a:lnSpc>
              <a:spcBef>
                <a:spcPts val="600"/>
              </a:spcBef>
              <a:spcAft>
                <a:spcPts val="0"/>
              </a:spcAft>
              <a:buSzPts val="2000"/>
              <a:buNone/>
            </a:pPr>
            <a:r>
              <a:rPr b="1" lang="en" sz="1600">
                <a:latin typeface="Calibri"/>
                <a:ea typeface="Calibri"/>
                <a:cs typeface="Calibri"/>
                <a:sym typeface="Calibri"/>
              </a:rPr>
              <a:t>BUSINESS INSIGHTS:</a:t>
            </a:r>
            <a:endParaRPr b="1" sz="1600">
              <a:latin typeface="Calibri"/>
              <a:ea typeface="Calibri"/>
              <a:cs typeface="Calibri"/>
              <a:sym typeface="Calibri"/>
            </a:endParaRPr>
          </a:p>
          <a:p>
            <a:pPr indent="-330200" lvl="0" marL="457200" rtl="0" algn="l">
              <a:lnSpc>
                <a:spcPct val="100000"/>
              </a:lnSpc>
              <a:spcBef>
                <a:spcPts val="600"/>
              </a:spcBef>
              <a:spcAft>
                <a:spcPts val="0"/>
              </a:spcAft>
              <a:buSzPts val="1600"/>
              <a:buFont typeface="Calibri"/>
              <a:buChar char="●"/>
            </a:pPr>
            <a:r>
              <a:rPr b="1" lang="en" sz="1600">
                <a:latin typeface="Calibri"/>
                <a:ea typeface="Calibri"/>
                <a:cs typeface="Calibri"/>
                <a:sym typeface="Calibri"/>
              </a:rPr>
              <a:t>The elite customers who have been there for a long time now and even do a lot of purchases</a:t>
            </a:r>
            <a:endParaRPr b="1"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b="1" lang="en" sz="1600">
                <a:latin typeface="Calibri"/>
                <a:ea typeface="Calibri"/>
                <a:cs typeface="Calibri"/>
                <a:sym typeface="Calibri"/>
              </a:rPr>
              <a:t>Take minimal cash advance and installments to do purchases</a:t>
            </a:r>
            <a:endParaRPr b="1"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b="1" lang="en" sz="1600">
                <a:latin typeface="Calibri"/>
                <a:ea typeface="Calibri"/>
                <a:cs typeface="Calibri"/>
                <a:sym typeface="Calibri"/>
              </a:rPr>
              <a:t>They even have a good balance</a:t>
            </a:r>
            <a:endParaRPr b="1" sz="1600">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b="1" lang="en" sz="1600">
                <a:latin typeface="Calibri"/>
                <a:ea typeface="Calibri"/>
                <a:cs typeface="Calibri"/>
                <a:sym typeface="Calibri"/>
              </a:rPr>
              <a:t>BUSINESS RECOMMENDATION: </a:t>
            </a:r>
            <a:endParaRPr b="1" sz="1600">
              <a:latin typeface="Calibri"/>
              <a:ea typeface="Calibri"/>
              <a:cs typeface="Calibri"/>
              <a:sym typeface="Calibri"/>
            </a:endParaRPr>
          </a:p>
          <a:p>
            <a:pPr indent="-330200" lvl="0" marL="457200" rtl="0" algn="l">
              <a:lnSpc>
                <a:spcPct val="100000"/>
              </a:lnSpc>
              <a:spcBef>
                <a:spcPts val="600"/>
              </a:spcBef>
              <a:spcAft>
                <a:spcPts val="0"/>
              </a:spcAft>
              <a:buSzPts val="1600"/>
              <a:buFont typeface="Calibri"/>
              <a:buChar char="●"/>
            </a:pPr>
            <a:r>
              <a:rPr b="1" lang="en" sz="1600">
                <a:latin typeface="Calibri"/>
                <a:ea typeface="Calibri"/>
                <a:cs typeface="Calibri"/>
                <a:sym typeface="Calibri"/>
              </a:rPr>
              <a:t>Make sure not to lose them.</a:t>
            </a:r>
            <a:endParaRPr b="1"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b="1" lang="en" sz="1600">
                <a:latin typeface="Calibri"/>
                <a:ea typeface="Calibri"/>
                <a:cs typeface="Calibri"/>
                <a:sym typeface="Calibri"/>
              </a:rPr>
              <a:t>Come up with schemes which benefits them the most.</a:t>
            </a:r>
            <a:endParaRPr sz="1500">
              <a:latin typeface="Times New Roman"/>
              <a:ea typeface="Times New Roman"/>
              <a:cs typeface="Times New Roman"/>
              <a:sym typeface="Times New Roman"/>
            </a:endParaRPr>
          </a:p>
        </p:txBody>
      </p:sp>
      <p:sp>
        <p:nvSpPr>
          <p:cNvPr id="302" name="Google Shape;302;p41"/>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303" name="Google Shape;303;p41"/>
          <p:cNvSpPr txBox="1"/>
          <p:nvPr>
            <p:ph idx="2" type="body"/>
          </p:nvPr>
        </p:nvSpPr>
        <p:spPr>
          <a:xfrm>
            <a:off x="4674978" y="1364748"/>
            <a:ext cx="3418500" cy="293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t/>
            </a:r>
            <a:endParaRPr/>
          </a:p>
        </p:txBody>
      </p:sp>
      <p:pic>
        <p:nvPicPr>
          <p:cNvPr id="304" name="Google Shape;304;p41"/>
          <p:cNvPicPr preferRelativeResize="0"/>
          <p:nvPr/>
        </p:nvPicPr>
        <p:blipFill rotWithShape="1">
          <a:blip r:embed="rId3">
            <a:alphaModFix/>
          </a:blip>
          <a:srcRect b="0" l="0" r="0" t="0"/>
          <a:stretch/>
        </p:blipFill>
        <p:spPr>
          <a:xfrm>
            <a:off x="4629150" y="1329825"/>
            <a:ext cx="4050312" cy="3127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08" name="Shape 308"/>
        <p:cNvGrpSpPr/>
        <p:nvPr/>
      </p:nvGrpSpPr>
      <p:grpSpPr>
        <a:xfrm>
          <a:off x="0" y="0"/>
          <a:ext cx="0" cy="0"/>
          <a:chOff x="0" y="0"/>
          <a:chExt cx="0" cy="0"/>
        </a:xfrm>
      </p:grpSpPr>
      <p:sp>
        <p:nvSpPr>
          <p:cNvPr id="309" name="Google Shape;309;p42"/>
          <p:cNvSpPr txBox="1"/>
          <p:nvPr>
            <p:ph type="title"/>
          </p:nvPr>
        </p:nvSpPr>
        <p:spPr>
          <a:xfrm>
            <a:off x="407800" y="238145"/>
            <a:ext cx="7578300" cy="70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BUSINESS INSIGHTS AND RECOMMENDATION</a:t>
            </a:r>
            <a:endParaRPr b="1" sz="2600">
              <a:latin typeface="Oswald"/>
              <a:ea typeface="Oswald"/>
              <a:cs typeface="Oswald"/>
              <a:sym typeface="Oswald"/>
            </a:endParaRPr>
          </a:p>
        </p:txBody>
      </p:sp>
      <p:sp>
        <p:nvSpPr>
          <p:cNvPr id="310" name="Google Shape;310;p42"/>
          <p:cNvSpPr txBox="1"/>
          <p:nvPr>
            <p:ph idx="1" type="body"/>
          </p:nvPr>
        </p:nvSpPr>
        <p:spPr>
          <a:xfrm>
            <a:off x="332175" y="940750"/>
            <a:ext cx="4683600" cy="3837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2000"/>
              <a:buNone/>
            </a:pPr>
            <a:r>
              <a:rPr b="1" lang="en" sz="1600">
                <a:latin typeface="Calibri"/>
                <a:ea typeface="Calibri"/>
                <a:cs typeface="Calibri"/>
                <a:sym typeface="Calibri"/>
              </a:rPr>
              <a:t>Group 3 - </a:t>
            </a:r>
            <a:r>
              <a:rPr b="1" lang="en" sz="1600">
                <a:latin typeface="Calibri"/>
                <a:ea typeface="Calibri"/>
                <a:cs typeface="Calibri"/>
                <a:sym typeface="Calibri"/>
              </a:rPr>
              <a:t>Low Finances and Inert</a:t>
            </a:r>
            <a:endParaRPr b="1" sz="1600">
              <a:latin typeface="Calibri"/>
              <a:ea typeface="Calibri"/>
              <a:cs typeface="Calibri"/>
              <a:sym typeface="Calibri"/>
            </a:endParaRPr>
          </a:p>
          <a:p>
            <a:pPr indent="0" lvl="0" marL="0" rtl="0" algn="just">
              <a:lnSpc>
                <a:spcPct val="100000"/>
              </a:lnSpc>
              <a:spcBef>
                <a:spcPts val="600"/>
              </a:spcBef>
              <a:spcAft>
                <a:spcPts val="0"/>
              </a:spcAft>
              <a:buSzPts val="2000"/>
              <a:buNone/>
            </a:pPr>
            <a:r>
              <a:rPr lang="en" sz="1600">
                <a:latin typeface="Calibri"/>
                <a:ea typeface="Calibri"/>
                <a:cs typeface="Calibri"/>
                <a:sym typeface="Calibri"/>
              </a:rPr>
              <a:t>BUSINESS INSIGHTS:</a:t>
            </a:r>
            <a:endParaRPr sz="1600">
              <a:latin typeface="Calibri"/>
              <a:ea typeface="Calibri"/>
              <a:cs typeface="Calibri"/>
              <a:sym typeface="Calibri"/>
            </a:endParaRPr>
          </a:p>
          <a:p>
            <a:pPr indent="-330200" lvl="0" marL="457200" rtl="0" algn="just">
              <a:lnSpc>
                <a:spcPct val="100000"/>
              </a:lnSpc>
              <a:spcBef>
                <a:spcPts val="600"/>
              </a:spcBef>
              <a:spcAft>
                <a:spcPts val="0"/>
              </a:spcAft>
              <a:buSzPts val="1600"/>
              <a:buFont typeface="Calibri"/>
              <a:buChar char="●"/>
            </a:pPr>
            <a:r>
              <a:rPr lang="en" sz="1600">
                <a:latin typeface="Calibri"/>
                <a:ea typeface="Calibri"/>
                <a:cs typeface="Calibri"/>
                <a:sym typeface="Calibri"/>
              </a:rPr>
              <a:t>Less balance and not much purchases.</a:t>
            </a:r>
            <a:endParaRPr sz="1600">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Don't take cash advance and installments </a:t>
            </a:r>
            <a:endParaRPr sz="1600">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Good amount of such customers who have also been there for a good time.   </a:t>
            </a:r>
            <a:endParaRPr sz="1600">
              <a:latin typeface="Calibri"/>
              <a:ea typeface="Calibri"/>
              <a:cs typeface="Calibri"/>
              <a:sym typeface="Calibri"/>
            </a:endParaRPr>
          </a:p>
          <a:p>
            <a:pPr indent="0" lvl="0" marL="0" rtl="0" algn="just">
              <a:lnSpc>
                <a:spcPct val="100000"/>
              </a:lnSpc>
              <a:spcBef>
                <a:spcPts val="600"/>
              </a:spcBef>
              <a:spcAft>
                <a:spcPts val="0"/>
              </a:spcAft>
              <a:buClr>
                <a:schemeClr val="dk1"/>
              </a:buClr>
              <a:buSzPts val="1100"/>
              <a:buFont typeface="Arial"/>
              <a:buNone/>
            </a:pPr>
            <a:r>
              <a:rPr lang="en" sz="1600">
                <a:latin typeface="Calibri"/>
                <a:ea typeface="Calibri"/>
                <a:cs typeface="Calibri"/>
                <a:sym typeface="Calibri"/>
              </a:rPr>
              <a:t> BUSINESS RECOMMENDATION: </a:t>
            </a:r>
            <a:endParaRPr sz="1600">
              <a:latin typeface="Calibri"/>
              <a:ea typeface="Calibri"/>
              <a:cs typeface="Calibri"/>
              <a:sym typeface="Calibri"/>
            </a:endParaRPr>
          </a:p>
          <a:p>
            <a:pPr indent="-330200" lvl="0" marL="457200" rtl="0" algn="just">
              <a:lnSpc>
                <a:spcPct val="100000"/>
              </a:lnSpc>
              <a:spcBef>
                <a:spcPts val="600"/>
              </a:spcBef>
              <a:spcAft>
                <a:spcPts val="0"/>
              </a:spcAft>
              <a:buSzPts val="1600"/>
              <a:buFont typeface="Calibri"/>
              <a:buChar char="●"/>
            </a:pPr>
            <a:r>
              <a:rPr lang="en" sz="1600">
                <a:latin typeface="Calibri"/>
                <a:ea typeface="Calibri"/>
                <a:cs typeface="Calibri"/>
                <a:sym typeface="Calibri"/>
              </a:rPr>
              <a:t>Focus a lot on them as they are a lot in number and aren't giving much profits.</a:t>
            </a:r>
            <a:endParaRPr sz="1600">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Come up with the schemes that make them active users</a:t>
            </a:r>
            <a:endParaRPr sz="1600">
              <a:latin typeface="Calibri"/>
              <a:ea typeface="Calibri"/>
              <a:cs typeface="Calibri"/>
              <a:sym typeface="Calibri"/>
            </a:endParaRPr>
          </a:p>
        </p:txBody>
      </p:sp>
      <p:sp>
        <p:nvSpPr>
          <p:cNvPr id="311" name="Google Shape;311;p42"/>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312" name="Google Shape;312;p42"/>
          <p:cNvPicPr preferRelativeResize="0"/>
          <p:nvPr/>
        </p:nvPicPr>
        <p:blipFill rotWithShape="1">
          <a:blip r:embed="rId3">
            <a:alphaModFix/>
          </a:blip>
          <a:srcRect b="0" l="0" r="0" t="0"/>
          <a:stretch/>
        </p:blipFill>
        <p:spPr>
          <a:xfrm>
            <a:off x="5647100" y="880397"/>
            <a:ext cx="2585475" cy="393975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 name="Shape 316"/>
        <p:cNvGrpSpPr/>
        <p:nvPr/>
      </p:nvGrpSpPr>
      <p:grpSpPr>
        <a:xfrm>
          <a:off x="0" y="0"/>
          <a:ext cx="0" cy="0"/>
          <a:chOff x="0" y="0"/>
          <a:chExt cx="0" cy="0"/>
        </a:xfrm>
      </p:grpSpPr>
      <p:sp>
        <p:nvSpPr>
          <p:cNvPr id="317" name="Google Shape;317;p43"/>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318" name="Google Shape;318;p43"/>
          <p:cNvSpPr txBox="1"/>
          <p:nvPr/>
        </p:nvSpPr>
        <p:spPr>
          <a:xfrm>
            <a:off x="364775" y="474225"/>
            <a:ext cx="8328300" cy="5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Calibri"/>
                <a:ea typeface="Calibri"/>
                <a:cs typeface="Calibri"/>
                <a:sym typeface="Calibri"/>
              </a:rPr>
              <a:t>TECHNOLOGY STACK</a:t>
            </a:r>
            <a:endParaRPr b="1" sz="2500">
              <a:solidFill>
                <a:schemeClr val="lt1"/>
              </a:solidFill>
              <a:latin typeface="Calibri"/>
              <a:ea typeface="Calibri"/>
              <a:cs typeface="Calibri"/>
              <a:sym typeface="Calibri"/>
            </a:endParaRPr>
          </a:p>
        </p:txBody>
      </p:sp>
      <p:sp>
        <p:nvSpPr>
          <p:cNvPr id="319" name="Google Shape;319;p43"/>
          <p:cNvSpPr txBox="1"/>
          <p:nvPr/>
        </p:nvSpPr>
        <p:spPr>
          <a:xfrm>
            <a:off x="347700" y="1200288"/>
            <a:ext cx="8448600" cy="27429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NumPy - working with arrays</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Pandas - flexible and expressive data structures</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Matplotlib - for basic plotting using bars, pies, lines, scatter plots and so on</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Seaborn -  provides variety of visualization patterns to show the distribution in the data</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Plotly - interactive and publication-quality graphs</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Sklearn - machine learning library that supports supervised and unsupervised learning</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Flask - micro web framework written in Python</a:t>
            </a:r>
            <a:endParaRPr sz="16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Char char="●"/>
            </a:pPr>
            <a:r>
              <a:rPr lang="en" sz="1600">
                <a:solidFill>
                  <a:schemeClr val="lt1"/>
                </a:solidFill>
                <a:latin typeface="Calibri"/>
                <a:ea typeface="Calibri"/>
                <a:cs typeface="Calibri"/>
                <a:sym typeface="Calibri"/>
              </a:rPr>
              <a:t>HTML &amp; CSS - for UI</a:t>
            </a:r>
            <a:endParaRPr>
              <a:solidFill>
                <a:schemeClr val="lt1"/>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sp>
        <p:nvSpPr>
          <p:cNvPr id="324" name="Google Shape;324;p44"/>
          <p:cNvSpPr txBox="1"/>
          <p:nvPr>
            <p:ph idx="1" type="body"/>
          </p:nvPr>
        </p:nvSpPr>
        <p:spPr>
          <a:xfrm>
            <a:off x="337425" y="337000"/>
            <a:ext cx="8463000" cy="4451100"/>
          </a:xfrm>
          <a:prstGeom prst="rect">
            <a:avLst/>
          </a:prstGeom>
          <a:noFill/>
          <a:ln>
            <a:noFill/>
          </a:ln>
        </p:spPr>
        <p:txBody>
          <a:bodyPr anchorCtr="0" anchor="ctr" bIns="91425" lIns="91425" spcFirstLastPara="1" rIns="91425" wrap="square" tIns="91425">
            <a:noAutofit/>
          </a:bodyPr>
          <a:lstStyle/>
          <a:p>
            <a:pPr indent="0" lvl="0" marL="457200" marR="330200" rtl="0" algn="ctr">
              <a:lnSpc>
                <a:spcPct val="100000"/>
              </a:lnSpc>
              <a:spcBef>
                <a:spcPts val="0"/>
              </a:spcBef>
              <a:spcAft>
                <a:spcPts val="0"/>
              </a:spcAft>
              <a:buSzPts val="2400"/>
              <a:buNone/>
            </a:pPr>
            <a:r>
              <a:rPr b="1" lang="en" sz="6900">
                <a:latin typeface="Oswald"/>
                <a:ea typeface="Oswald"/>
                <a:cs typeface="Oswald"/>
                <a:sym typeface="Oswald"/>
              </a:rPr>
              <a:t>UI</a:t>
            </a:r>
            <a:endParaRPr sz="4400">
              <a:latin typeface="Times New Roman"/>
              <a:ea typeface="Times New Roman"/>
              <a:cs typeface="Times New Roman"/>
              <a:sym typeface="Times New Roman"/>
            </a:endParaRPr>
          </a:p>
        </p:txBody>
      </p:sp>
      <p:sp>
        <p:nvSpPr>
          <p:cNvPr id="325" name="Google Shape;325;p44"/>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9" name="Shape 329"/>
        <p:cNvGrpSpPr/>
        <p:nvPr/>
      </p:nvGrpSpPr>
      <p:grpSpPr>
        <a:xfrm>
          <a:off x="0" y="0"/>
          <a:ext cx="0" cy="0"/>
          <a:chOff x="0" y="0"/>
          <a:chExt cx="0" cy="0"/>
        </a:xfrm>
      </p:grpSpPr>
      <p:sp>
        <p:nvSpPr>
          <p:cNvPr id="330" name="Google Shape;330;p45"/>
          <p:cNvSpPr txBox="1"/>
          <p:nvPr>
            <p:ph type="title"/>
          </p:nvPr>
        </p:nvSpPr>
        <p:spPr>
          <a:xfrm>
            <a:off x="782850" y="548475"/>
            <a:ext cx="7578300" cy="46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Clr>
                <a:schemeClr val="dk1"/>
              </a:buClr>
              <a:buSzPts val="1100"/>
              <a:buFont typeface="Arial"/>
              <a:buNone/>
            </a:pPr>
            <a:r>
              <a:rPr lang="en" sz="2600">
                <a:latin typeface="Oswald"/>
                <a:ea typeface="Oswald"/>
                <a:cs typeface="Oswald"/>
                <a:sym typeface="Oswald"/>
              </a:rPr>
              <a:t>UI DEVELOPMENT</a:t>
            </a:r>
            <a:endParaRPr sz="2500">
              <a:latin typeface="Oswald"/>
              <a:ea typeface="Oswald"/>
              <a:cs typeface="Oswald"/>
              <a:sym typeface="Oswald"/>
            </a:endParaRPr>
          </a:p>
        </p:txBody>
      </p:sp>
      <p:sp>
        <p:nvSpPr>
          <p:cNvPr id="331" name="Google Shape;331;p45"/>
          <p:cNvSpPr txBox="1"/>
          <p:nvPr>
            <p:ph idx="1" type="body"/>
          </p:nvPr>
        </p:nvSpPr>
        <p:spPr>
          <a:xfrm>
            <a:off x="378600" y="904550"/>
            <a:ext cx="8386800" cy="30354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In order to develop an interactive and smooth User Interface (UI) to enable the end user for input his/her own inputs and receive model insights, we have used web development frameworks such as HTML, CSS.</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We incorporated three model along with user inputs and predict buttons for each of these models that are integrated with the backend using Flask Framework.</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Flask is a micro web framework written in python. It is classified as micro framework because it doesn’t require any particular tools and libraries.</a:t>
            </a:r>
            <a:endParaRPr sz="4400">
              <a:latin typeface="Times New Roman"/>
              <a:ea typeface="Times New Roman"/>
              <a:cs typeface="Times New Roman"/>
              <a:sym typeface="Times New Roman"/>
            </a:endParaRPr>
          </a:p>
        </p:txBody>
      </p:sp>
      <p:sp>
        <p:nvSpPr>
          <p:cNvPr id="332" name="Google Shape;332;p45"/>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6" name="Shape 336"/>
        <p:cNvGrpSpPr/>
        <p:nvPr/>
      </p:nvGrpSpPr>
      <p:grpSpPr>
        <a:xfrm>
          <a:off x="0" y="0"/>
          <a:ext cx="0" cy="0"/>
          <a:chOff x="0" y="0"/>
          <a:chExt cx="0" cy="0"/>
        </a:xfrm>
      </p:grpSpPr>
      <p:sp>
        <p:nvSpPr>
          <p:cNvPr id="337" name="Google Shape;337;p46"/>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338" name="Google Shape;338;p46"/>
          <p:cNvPicPr preferRelativeResize="0"/>
          <p:nvPr/>
        </p:nvPicPr>
        <p:blipFill>
          <a:blip r:embed="rId3">
            <a:alphaModFix/>
          </a:blip>
          <a:stretch>
            <a:fillRect/>
          </a:stretch>
        </p:blipFill>
        <p:spPr>
          <a:xfrm>
            <a:off x="465238" y="673025"/>
            <a:ext cx="8213526" cy="4230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2" name="Shape 342"/>
        <p:cNvGrpSpPr/>
        <p:nvPr/>
      </p:nvGrpSpPr>
      <p:grpSpPr>
        <a:xfrm>
          <a:off x="0" y="0"/>
          <a:ext cx="0" cy="0"/>
          <a:chOff x="0" y="0"/>
          <a:chExt cx="0" cy="0"/>
        </a:xfrm>
      </p:grpSpPr>
      <p:sp>
        <p:nvSpPr>
          <p:cNvPr id="343" name="Google Shape;343;p47"/>
          <p:cNvSpPr txBox="1"/>
          <p:nvPr>
            <p:ph type="title"/>
          </p:nvPr>
        </p:nvSpPr>
        <p:spPr>
          <a:xfrm>
            <a:off x="782850" y="499724"/>
            <a:ext cx="7578300" cy="51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Clr>
                <a:schemeClr val="dk1"/>
              </a:buClr>
              <a:buSzPts val="1100"/>
              <a:buFont typeface="Arial"/>
              <a:buNone/>
            </a:pPr>
            <a:r>
              <a:rPr b="1" lang="en" sz="2600">
                <a:latin typeface="Oswald"/>
                <a:ea typeface="Oswald"/>
                <a:cs typeface="Oswald"/>
                <a:sym typeface="Oswald"/>
              </a:rPr>
              <a:t>DEPLOYMENT &amp; UI TESTING</a:t>
            </a:r>
            <a:endParaRPr sz="2500">
              <a:latin typeface="Oswald"/>
              <a:ea typeface="Oswald"/>
              <a:cs typeface="Oswald"/>
              <a:sym typeface="Oswald"/>
            </a:endParaRPr>
          </a:p>
        </p:txBody>
      </p:sp>
      <p:sp>
        <p:nvSpPr>
          <p:cNvPr id="344" name="Google Shape;344;p47"/>
          <p:cNvSpPr txBox="1"/>
          <p:nvPr>
            <p:ph idx="1" type="body"/>
          </p:nvPr>
        </p:nvSpPr>
        <p:spPr>
          <a:xfrm>
            <a:off x="525575" y="1177425"/>
            <a:ext cx="7763100" cy="3205800"/>
          </a:xfrm>
          <a:prstGeom prst="rect">
            <a:avLst/>
          </a:prstGeom>
          <a:noFill/>
          <a:ln>
            <a:noFill/>
          </a:ln>
        </p:spPr>
        <p:txBody>
          <a:bodyPr anchorCtr="0" anchor="ctr" bIns="91425" lIns="91425" spcFirstLastPara="1" rIns="91425" wrap="square" tIns="91425">
            <a:noAutofit/>
          </a:bodyPr>
          <a:lstStyle/>
          <a:p>
            <a:pPr indent="0" lvl="0" marL="457200" marR="330200" rtl="0" algn="just">
              <a:lnSpc>
                <a:spcPct val="100000"/>
              </a:lnSpc>
              <a:spcBef>
                <a:spcPts val="0"/>
              </a:spcBef>
              <a:spcAft>
                <a:spcPts val="0"/>
              </a:spcAft>
              <a:buSzPts val="2400"/>
              <a:buNone/>
            </a:pPr>
            <a:r>
              <a:t/>
            </a:r>
            <a:endParaRPr b="1" sz="1000">
              <a:solidFill>
                <a:schemeClr val="dk1"/>
              </a:solidFill>
              <a:latin typeface="Oswald"/>
              <a:ea typeface="Oswald"/>
              <a:cs typeface="Oswald"/>
              <a:sym typeface="Oswald"/>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Flask API was used to deploy the machine learning model in backend. It is used to manage HTTP requests and uses API function to get the data and display the result to the end user in front end UI.</a:t>
            </a:r>
            <a:endParaRPr sz="1600">
              <a:latin typeface="Calibri"/>
              <a:ea typeface="Calibri"/>
              <a:cs typeface="Calibri"/>
              <a:sym typeface="Calibri"/>
            </a:endParaRPr>
          </a:p>
          <a:p>
            <a:pPr indent="0" lvl="0" marL="45720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User enters the inputs in the form, post routing of those values, our machine learning model makes predictions and returns the same.</a:t>
            </a:r>
            <a:endParaRPr sz="1600">
              <a:latin typeface="Calibri"/>
              <a:ea typeface="Calibri"/>
              <a:cs typeface="Calibri"/>
              <a:sym typeface="Calibri"/>
            </a:endParaRPr>
          </a:p>
          <a:p>
            <a:pPr indent="0" lvl="0" marL="45720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As a final result, on inputting the user inputs, a backend call routed via Flask framework helps us in providing relevant insights and recommendations to the end user.</a:t>
            </a:r>
            <a:endParaRPr sz="1000">
              <a:solidFill>
                <a:schemeClr val="dk1"/>
              </a:solidFill>
              <a:latin typeface="Times New Roman"/>
              <a:ea typeface="Times New Roman"/>
              <a:cs typeface="Times New Roman"/>
              <a:sym typeface="Times New Roman"/>
            </a:endParaRPr>
          </a:p>
        </p:txBody>
      </p:sp>
      <p:sp>
        <p:nvSpPr>
          <p:cNvPr id="345" name="Google Shape;345;p47"/>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9" name="Shape 349"/>
        <p:cNvGrpSpPr/>
        <p:nvPr/>
      </p:nvGrpSpPr>
      <p:grpSpPr>
        <a:xfrm>
          <a:off x="0" y="0"/>
          <a:ext cx="0" cy="0"/>
          <a:chOff x="0" y="0"/>
          <a:chExt cx="0" cy="0"/>
        </a:xfrm>
      </p:grpSpPr>
      <p:sp>
        <p:nvSpPr>
          <p:cNvPr id="350" name="Google Shape;350;p48"/>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351" name="Google Shape;351;p48"/>
          <p:cNvPicPr preferRelativeResize="0"/>
          <p:nvPr/>
        </p:nvPicPr>
        <p:blipFill rotWithShape="1">
          <a:blip r:embed="rId3">
            <a:alphaModFix/>
          </a:blip>
          <a:srcRect b="4251" l="0" r="0" t="0"/>
          <a:stretch/>
        </p:blipFill>
        <p:spPr>
          <a:xfrm>
            <a:off x="845575" y="736412"/>
            <a:ext cx="7229750" cy="3893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55" name="Shape 355"/>
        <p:cNvGrpSpPr/>
        <p:nvPr/>
      </p:nvGrpSpPr>
      <p:grpSpPr>
        <a:xfrm>
          <a:off x="0" y="0"/>
          <a:ext cx="0" cy="0"/>
          <a:chOff x="0" y="0"/>
          <a:chExt cx="0" cy="0"/>
        </a:xfrm>
      </p:grpSpPr>
      <p:sp>
        <p:nvSpPr>
          <p:cNvPr id="356" name="Google Shape;356;p49"/>
          <p:cNvSpPr txBox="1"/>
          <p:nvPr>
            <p:ph type="title"/>
          </p:nvPr>
        </p:nvSpPr>
        <p:spPr>
          <a:xfrm>
            <a:off x="791775" y="488000"/>
            <a:ext cx="7578300" cy="55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CONCLUSION</a:t>
            </a:r>
            <a:endParaRPr b="1" sz="2600">
              <a:latin typeface="Oswald"/>
              <a:ea typeface="Oswald"/>
              <a:cs typeface="Oswald"/>
              <a:sym typeface="Oswald"/>
            </a:endParaRPr>
          </a:p>
        </p:txBody>
      </p:sp>
      <p:sp>
        <p:nvSpPr>
          <p:cNvPr id="357" name="Google Shape;357;p49"/>
          <p:cNvSpPr txBox="1"/>
          <p:nvPr>
            <p:ph idx="1" type="body"/>
          </p:nvPr>
        </p:nvSpPr>
        <p:spPr>
          <a:xfrm>
            <a:off x="428625" y="675075"/>
            <a:ext cx="8304600" cy="4134600"/>
          </a:xfrm>
          <a:prstGeom prst="rect">
            <a:avLst/>
          </a:prstGeom>
          <a:noFill/>
          <a:ln>
            <a:noFill/>
          </a:ln>
        </p:spPr>
        <p:txBody>
          <a:bodyPr anchorCtr="0" anchor="ctr" bIns="91425" lIns="91425" spcFirstLastPara="1" rIns="91425" wrap="square" tIns="91425">
            <a:noAutofit/>
          </a:bodyPr>
          <a:lstStyle/>
          <a:p>
            <a:pPr indent="-323850" lvl="0" marL="457200" rtl="0" algn="just">
              <a:lnSpc>
                <a:spcPct val="100000"/>
              </a:lnSpc>
              <a:spcBef>
                <a:spcPts val="0"/>
              </a:spcBef>
              <a:spcAft>
                <a:spcPts val="0"/>
              </a:spcAft>
              <a:buSzPts val="1500"/>
              <a:buFont typeface="Calibri"/>
              <a:buChar char="●"/>
            </a:pPr>
            <a:r>
              <a:rPr lang="en" sz="1500">
                <a:latin typeface="Calibri"/>
                <a:ea typeface="Calibri"/>
                <a:cs typeface="Calibri"/>
                <a:sym typeface="Calibri"/>
              </a:rPr>
              <a:t>We learnt operations on data.</a:t>
            </a:r>
            <a:endParaRPr sz="1500">
              <a:latin typeface="Calibri"/>
              <a:ea typeface="Calibri"/>
              <a:cs typeface="Calibri"/>
              <a:sym typeface="Calibri"/>
            </a:endParaRPr>
          </a:p>
          <a:p>
            <a:pPr indent="-323850" lvl="0" marL="457200" rtl="0" algn="just">
              <a:lnSpc>
                <a:spcPct val="100000"/>
              </a:lnSpc>
              <a:spcBef>
                <a:spcPts val="0"/>
              </a:spcBef>
              <a:spcAft>
                <a:spcPts val="0"/>
              </a:spcAft>
              <a:buSzPts val="1500"/>
              <a:buFont typeface="Calibri"/>
              <a:buChar char="●"/>
            </a:pPr>
            <a:r>
              <a:rPr lang="en" sz="1500">
                <a:latin typeface="Calibri"/>
                <a:ea typeface="Calibri"/>
                <a:cs typeface="Calibri"/>
                <a:sym typeface="Calibri"/>
              </a:rPr>
              <a:t>Initial Data Quality measures were performed for making the data useful for further analysis.</a:t>
            </a:r>
            <a:endParaRPr sz="1500">
              <a:latin typeface="Calibri"/>
              <a:ea typeface="Calibri"/>
              <a:cs typeface="Calibri"/>
              <a:sym typeface="Calibri"/>
            </a:endParaRPr>
          </a:p>
          <a:p>
            <a:pPr indent="-323850" lvl="0" marL="457200" rtl="0" algn="just">
              <a:lnSpc>
                <a:spcPct val="100000"/>
              </a:lnSpc>
              <a:spcBef>
                <a:spcPts val="0"/>
              </a:spcBef>
              <a:spcAft>
                <a:spcPts val="0"/>
              </a:spcAft>
              <a:buSzPts val="1500"/>
              <a:buFont typeface="Calibri"/>
              <a:buChar char="●"/>
            </a:pPr>
            <a:r>
              <a:rPr lang="en" sz="1500">
                <a:latin typeface="Calibri"/>
                <a:ea typeface="Calibri"/>
                <a:cs typeface="Calibri"/>
                <a:sym typeface="Calibri"/>
              </a:rPr>
              <a:t>Performing EDA to obtain information on how the data was impacting certain business requirements. </a:t>
            </a:r>
            <a:endParaRPr sz="1500">
              <a:latin typeface="Calibri"/>
              <a:ea typeface="Calibri"/>
              <a:cs typeface="Calibri"/>
              <a:sym typeface="Calibri"/>
            </a:endParaRPr>
          </a:p>
          <a:p>
            <a:pPr indent="-323850" lvl="0" marL="457200" rtl="0" algn="just">
              <a:lnSpc>
                <a:spcPct val="100000"/>
              </a:lnSpc>
              <a:spcBef>
                <a:spcPts val="0"/>
              </a:spcBef>
              <a:spcAft>
                <a:spcPts val="0"/>
              </a:spcAft>
              <a:buSzPts val="1500"/>
              <a:buFont typeface="Calibri"/>
              <a:buChar char="●"/>
            </a:pPr>
            <a:r>
              <a:rPr lang="en" sz="1500">
                <a:latin typeface="Calibri"/>
                <a:ea typeface="Calibri"/>
                <a:cs typeface="Calibri"/>
                <a:sym typeface="Calibri"/>
              </a:rPr>
              <a:t>Feature correlations were visualized and their distributions were plotted.</a:t>
            </a:r>
            <a:endParaRPr sz="1500">
              <a:latin typeface="Calibri"/>
              <a:ea typeface="Calibri"/>
              <a:cs typeface="Calibri"/>
              <a:sym typeface="Calibri"/>
            </a:endParaRPr>
          </a:p>
          <a:p>
            <a:pPr indent="-323850" lvl="0" marL="457200" rtl="0" algn="just">
              <a:lnSpc>
                <a:spcPct val="100000"/>
              </a:lnSpc>
              <a:spcBef>
                <a:spcPts val="0"/>
              </a:spcBef>
              <a:spcAft>
                <a:spcPts val="0"/>
              </a:spcAft>
              <a:buSzPts val="1500"/>
              <a:buFont typeface="Calibri"/>
              <a:buChar char="●"/>
            </a:pPr>
            <a:r>
              <a:rPr lang="en" sz="1500">
                <a:latin typeface="Calibri"/>
                <a:ea typeface="Calibri"/>
                <a:cs typeface="Calibri"/>
                <a:sym typeface="Calibri"/>
              </a:rPr>
              <a:t>Learnt data quality improvement measures post EDA.</a:t>
            </a:r>
            <a:endParaRPr sz="1500">
              <a:latin typeface="Calibri"/>
              <a:ea typeface="Calibri"/>
              <a:cs typeface="Calibri"/>
              <a:sym typeface="Calibri"/>
            </a:endParaRPr>
          </a:p>
          <a:p>
            <a:pPr indent="-323850" lvl="0" marL="457200" rtl="0" algn="just">
              <a:lnSpc>
                <a:spcPct val="100000"/>
              </a:lnSpc>
              <a:spcBef>
                <a:spcPts val="0"/>
              </a:spcBef>
              <a:spcAft>
                <a:spcPts val="0"/>
              </a:spcAft>
              <a:buSzPts val="1500"/>
              <a:buFont typeface="Calibri"/>
              <a:buChar char="●"/>
            </a:pPr>
            <a:r>
              <a:rPr lang="en" sz="1500">
                <a:latin typeface="Calibri"/>
                <a:ea typeface="Calibri"/>
                <a:cs typeface="Calibri"/>
                <a:sym typeface="Calibri"/>
              </a:rPr>
              <a:t>Multiple trials of various cluster formation techniques were implemented to finalize best possible algorithm to implement.</a:t>
            </a:r>
            <a:endParaRPr sz="1500">
              <a:latin typeface="Calibri"/>
              <a:ea typeface="Calibri"/>
              <a:cs typeface="Calibri"/>
              <a:sym typeface="Calibri"/>
            </a:endParaRPr>
          </a:p>
          <a:p>
            <a:pPr indent="-323850" lvl="0" marL="457200" rtl="0" algn="just">
              <a:lnSpc>
                <a:spcPct val="100000"/>
              </a:lnSpc>
              <a:spcBef>
                <a:spcPts val="0"/>
              </a:spcBef>
              <a:spcAft>
                <a:spcPts val="0"/>
              </a:spcAft>
              <a:buSzPts val="1500"/>
              <a:buFont typeface="Calibri"/>
              <a:buChar char="●"/>
            </a:pPr>
            <a:r>
              <a:rPr lang="en" sz="1500">
                <a:latin typeface="Calibri"/>
                <a:ea typeface="Calibri"/>
                <a:cs typeface="Calibri"/>
                <a:sym typeface="Calibri"/>
              </a:rPr>
              <a:t>Cluster visualization helped us determine the critical features and their insights to conclude on business recommendations.</a:t>
            </a:r>
            <a:endParaRPr sz="1500">
              <a:latin typeface="Calibri"/>
              <a:ea typeface="Calibri"/>
              <a:cs typeface="Calibri"/>
              <a:sym typeface="Calibri"/>
            </a:endParaRPr>
          </a:p>
          <a:p>
            <a:pPr indent="-323850" lvl="0" marL="457200" rtl="0" algn="just">
              <a:lnSpc>
                <a:spcPct val="100000"/>
              </a:lnSpc>
              <a:spcBef>
                <a:spcPts val="0"/>
              </a:spcBef>
              <a:spcAft>
                <a:spcPts val="0"/>
              </a:spcAft>
              <a:buSzPts val="1500"/>
              <a:buFont typeface="Calibri"/>
              <a:buChar char="●"/>
            </a:pPr>
            <a:r>
              <a:rPr lang="en" sz="1500">
                <a:latin typeface="Calibri"/>
                <a:ea typeface="Calibri"/>
                <a:cs typeface="Calibri"/>
                <a:sym typeface="Calibri"/>
              </a:rPr>
              <a:t>UI development was done in order to create UI for determining the clusters based on inputs.</a:t>
            </a:r>
            <a:endParaRPr sz="1800">
              <a:latin typeface="Calibri"/>
              <a:ea typeface="Calibri"/>
              <a:cs typeface="Calibri"/>
              <a:sym typeface="Calibri"/>
            </a:endParaRPr>
          </a:p>
        </p:txBody>
      </p:sp>
      <p:sp>
        <p:nvSpPr>
          <p:cNvPr id="358" name="Google Shape;358;p49"/>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782850" y="205996"/>
            <a:ext cx="7578300" cy="77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INTRODUCTION</a:t>
            </a:r>
            <a:endParaRPr b="1" sz="2600">
              <a:latin typeface="Oswald"/>
              <a:ea typeface="Oswald"/>
              <a:cs typeface="Oswald"/>
              <a:sym typeface="Oswald"/>
            </a:endParaRPr>
          </a:p>
        </p:txBody>
      </p:sp>
      <p:sp>
        <p:nvSpPr>
          <p:cNvPr id="74" name="Google Shape;74;p14"/>
          <p:cNvSpPr txBox="1"/>
          <p:nvPr>
            <p:ph idx="1" type="body"/>
          </p:nvPr>
        </p:nvSpPr>
        <p:spPr>
          <a:xfrm>
            <a:off x="479925" y="985700"/>
            <a:ext cx="5247900" cy="39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Credit cards are a very important source of revenues for banks all over the world!  Issuers find it difficult to differentiate between their customers based on their behaviours, payment and spending patterns.</a:t>
            </a:r>
            <a:endParaRPr sz="1600">
              <a:latin typeface="Calibri"/>
              <a:ea typeface="Calibri"/>
              <a:cs typeface="Calibri"/>
              <a:sym typeface="Calibri"/>
            </a:endParaRPr>
          </a:p>
          <a:p>
            <a:pPr indent="0" lvl="0" marL="45720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What is customer segmentation?</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a:latin typeface="Calibri"/>
                <a:ea typeface="Calibri"/>
                <a:cs typeface="Calibri"/>
                <a:sym typeface="Calibri"/>
              </a:rPr>
              <a:t>Customer segmentation is the division of customers into groups depending upon their similar activities to one another.</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0" lvl="0" marL="0" rtl="0" algn="just">
              <a:lnSpc>
                <a:spcPct val="100000"/>
              </a:lnSpc>
              <a:spcBef>
                <a:spcPts val="0"/>
              </a:spcBef>
              <a:spcAft>
                <a:spcPts val="0"/>
              </a:spcAft>
              <a:buSzPts val="2000"/>
              <a:buNone/>
            </a:pPr>
            <a:r>
              <a:t/>
            </a:r>
            <a:endParaRPr sz="1600">
              <a:latin typeface="Calibri"/>
              <a:ea typeface="Calibri"/>
              <a:cs typeface="Calibri"/>
              <a:sym typeface="Calibri"/>
            </a:endParaRPr>
          </a:p>
          <a:p>
            <a:pPr indent="0" lvl="0" marL="457200" rtl="0" algn="l">
              <a:lnSpc>
                <a:spcPct val="100000"/>
              </a:lnSpc>
              <a:spcBef>
                <a:spcPts val="0"/>
              </a:spcBef>
              <a:spcAft>
                <a:spcPts val="0"/>
              </a:spcAft>
              <a:buNone/>
            </a:pPr>
            <a:r>
              <a:t/>
            </a:r>
            <a:endParaRPr sz="1600">
              <a:latin typeface="Calibri"/>
              <a:ea typeface="Calibri"/>
              <a:cs typeface="Calibri"/>
              <a:sym typeface="Calibri"/>
            </a:endParaRPr>
          </a:p>
          <a:p>
            <a:pPr indent="0" lvl="0" marL="457200" rtl="0" algn="just">
              <a:lnSpc>
                <a:spcPct val="150000"/>
              </a:lnSpc>
              <a:spcBef>
                <a:spcPts val="1100"/>
              </a:spcBef>
              <a:spcAft>
                <a:spcPts val="0"/>
              </a:spcAft>
              <a:buSzPts val="2000"/>
              <a:buNone/>
            </a:pPr>
            <a:r>
              <a:t/>
            </a:r>
            <a:endParaRPr sz="1400">
              <a:latin typeface="Times New Roman"/>
              <a:ea typeface="Times New Roman"/>
              <a:cs typeface="Times New Roman"/>
              <a:sym typeface="Times New Roman"/>
            </a:endParaRPr>
          </a:p>
          <a:p>
            <a:pPr indent="0" lvl="0" marL="0" rtl="0" algn="r">
              <a:lnSpc>
                <a:spcPct val="100000"/>
              </a:lnSpc>
              <a:spcBef>
                <a:spcPts val="1100"/>
              </a:spcBef>
              <a:spcAft>
                <a:spcPts val="0"/>
              </a:spcAft>
              <a:buSzPts val="2000"/>
              <a:buNone/>
            </a:pPr>
            <a:r>
              <a:t/>
            </a:r>
            <a:endParaRPr/>
          </a:p>
        </p:txBody>
      </p:sp>
      <p:sp>
        <p:nvSpPr>
          <p:cNvPr id="75" name="Google Shape;75;p14"/>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76" name="Google Shape;76;p14"/>
          <p:cNvPicPr preferRelativeResize="0"/>
          <p:nvPr/>
        </p:nvPicPr>
        <p:blipFill rotWithShape="1">
          <a:blip r:embed="rId3">
            <a:alphaModFix/>
          </a:blip>
          <a:srcRect b="0" l="0" r="0" t="0"/>
          <a:stretch/>
        </p:blipFill>
        <p:spPr>
          <a:xfrm>
            <a:off x="5921725" y="1550960"/>
            <a:ext cx="2869200" cy="26530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62" name="Shape 362"/>
        <p:cNvGrpSpPr/>
        <p:nvPr/>
      </p:nvGrpSpPr>
      <p:grpSpPr>
        <a:xfrm>
          <a:off x="0" y="0"/>
          <a:ext cx="0" cy="0"/>
          <a:chOff x="0" y="0"/>
          <a:chExt cx="0" cy="0"/>
        </a:xfrm>
      </p:grpSpPr>
      <p:sp>
        <p:nvSpPr>
          <p:cNvPr id="363" name="Google Shape;363;p50"/>
          <p:cNvSpPr txBox="1"/>
          <p:nvPr>
            <p:ph type="title"/>
          </p:nvPr>
        </p:nvSpPr>
        <p:spPr>
          <a:xfrm>
            <a:off x="791775" y="488000"/>
            <a:ext cx="7578300" cy="55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FUTURE SCOPE</a:t>
            </a:r>
            <a:endParaRPr b="1" sz="2600">
              <a:latin typeface="Oswald"/>
              <a:ea typeface="Oswald"/>
              <a:cs typeface="Oswald"/>
              <a:sym typeface="Oswald"/>
            </a:endParaRPr>
          </a:p>
        </p:txBody>
      </p:sp>
      <p:sp>
        <p:nvSpPr>
          <p:cNvPr id="364" name="Google Shape;364;p50"/>
          <p:cNvSpPr txBox="1"/>
          <p:nvPr>
            <p:ph idx="1" type="body"/>
          </p:nvPr>
        </p:nvSpPr>
        <p:spPr>
          <a:xfrm>
            <a:off x="98450" y="941925"/>
            <a:ext cx="6631500" cy="2284500"/>
          </a:xfrm>
          <a:prstGeom prst="rect">
            <a:avLst/>
          </a:prstGeom>
          <a:noFill/>
          <a:ln>
            <a:noFill/>
          </a:ln>
        </p:spPr>
        <p:txBody>
          <a:bodyPr anchorCtr="0" anchor="ctr" bIns="91425" lIns="91425" spcFirstLastPara="1" rIns="91425" wrap="square" tIns="91425">
            <a:noAutofit/>
          </a:bodyPr>
          <a:lstStyle/>
          <a:p>
            <a:pPr indent="-330200" lvl="0" marL="914400" rtl="0" algn="l">
              <a:lnSpc>
                <a:spcPct val="150000"/>
              </a:lnSpc>
              <a:spcBef>
                <a:spcPts val="0"/>
              </a:spcBef>
              <a:spcAft>
                <a:spcPts val="0"/>
              </a:spcAft>
              <a:buSzPts val="1600"/>
              <a:buFont typeface="Calibri"/>
              <a:buChar char="●"/>
            </a:pPr>
            <a:r>
              <a:rPr lang="en" sz="1600">
                <a:latin typeface="Calibri"/>
                <a:ea typeface="Calibri"/>
                <a:cs typeface="Calibri"/>
                <a:sym typeface="Calibri"/>
              </a:rPr>
              <a:t>More user interaction and automatic UI features</a:t>
            </a:r>
            <a:endParaRPr sz="1600">
              <a:latin typeface="Calibri"/>
              <a:ea typeface="Calibri"/>
              <a:cs typeface="Calibri"/>
              <a:sym typeface="Calibri"/>
            </a:endParaRPr>
          </a:p>
          <a:p>
            <a:pPr indent="-330200" lvl="0" marL="914400" rtl="0" algn="l">
              <a:lnSpc>
                <a:spcPct val="150000"/>
              </a:lnSpc>
              <a:spcBef>
                <a:spcPts val="0"/>
              </a:spcBef>
              <a:spcAft>
                <a:spcPts val="0"/>
              </a:spcAft>
              <a:buSzPts val="1600"/>
              <a:buFont typeface="Calibri"/>
              <a:buChar char="●"/>
            </a:pPr>
            <a:r>
              <a:rPr lang="en" sz="1600">
                <a:latin typeface="Calibri"/>
                <a:ea typeface="Calibri"/>
                <a:cs typeface="Calibri"/>
                <a:sym typeface="Calibri"/>
              </a:rPr>
              <a:t>Implementing different clustering algorithms</a:t>
            </a:r>
            <a:endParaRPr sz="1600">
              <a:latin typeface="Calibri"/>
              <a:ea typeface="Calibri"/>
              <a:cs typeface="Calibri"/>
              <a:sym typeface="Calibri"/>
            </a:endParaRPr>
          </a:p>
          <a:p>
            <a:pPr indent="-330200" lvl="0" marL="914400" rtl="0" algn="l">
              <a:lnSpc>
                <a:spcPct val="150000"/>
              </a:lnSpc>
              <a:spcBef>
                <a:spcPts val="0"/>
              </a:spcBef>
              <a:spcAft>
                <a:spcPts val="0"/>
              </a:spcAft>
              <a:buSzPts val="1600"/>
              <a:buFont typeface="Calibri"/>
              <a:buChar char="●"/>
            </a:pPr>
            <a:r>
              <a:rPr lang="en" sz="1600">
                <a:latin typeface="Calibri"/>
                <a:ea typeface="Calibri"/>
                <a:cs typeface="Calibri"/>
                <a:sym typeface="Calibri"/>
              </a:rPr>
              <a:t>Interactive </a:t>
            </a:r>
            <a:r>
              <a:rPr lang="en" sz="1600">
                <a:latin typeface="Calibri"/>
                <a:ea typeface="Calibri"/>
                <a:cs typeface="Calibri"/>
                <a:sym typeface="Calibri"/>
              </a:rPr>
              <a:t>graphs</a:t>
            </a:r>
            <a:endParaRPr sz="1600">
              <a:latin typeface="Calibri"/>
              <a:ea typeface="Calibri"/>
              <a:cs typeface="Calibri"/>
              <a:sym typeface="Calibri"/>
            </a:endParaRPr>
          </a:p>
        </p:txBody>
      </p:sp>
      <p:sp>
        <p:nvSpPr>
          <p:cNvPr id="365" name="Google Shape;365;p50"/>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69" name="Shape 369"/>
        <p:cNvGrpSpPr/>
        <p:nvPr/>
      </p:nvGrpSpPr>
      <p:grpSpPr>
        <a:xfrm>
          <a:off x="0" y="0"/>
          <a:ext cx="0" cy="0"/>
          <a:chOff x="0" y="0"/>
          <a:chExt cx="0" cy="0"/>
        </a:xfrm>
      </p:grpSpPr>
      <p:sp>
        <p:nvSpPr>
          <p:cNvPr id="370" name="Google Shape;370;p51"/>
          <p:cNvSpPr txBox="1"/>
          <p:nvPr>
            <p:ph type="title"/>
          </p:nvPr>
        </p:nvSpPr>
        <p:spPr>
          <a:xfrm>
            <a:off x="782850" y="206018"/>
            <a:ext cx="7578300" cy="44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4800">
                <a:latin typeface="Oswald"/>
                <a:ea typeface="Oswald"/>
                <a:cs typeface="Oswald"/>
                <a:sym typeface="Oswald"/>
              </a:rPr>
              <a:t>THANK YOU!</a:t>
            </a:r>
            <a:endParaRPr b="1" sz="4800">
              <a:latin typeface="Oswald"/>
              <a:ea typeface="Oswald"/>
              <a:cs typeface="Oswald"/>
              <a:sym typeface="Oswald"/>
            </a:endParaRPr>
          </a:p>
        </p:txBody>
      </p:sp>
      <p:sp>
        <p:nvSpPr>
          <p:cNvPr id="371" name="Google Shape;371;p51"/>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75" name="Shape 375"/>
        <p:cNvGrpSpPr/>
        <p:nvPr/>
      </p:nvGrpSpPr>
      <p:grpSpPr>
        <a:xfrm>
          <a:off x="0" y="0"/>
          <a:ext cx="0" cy="0"/>
          <a:chOff x="0" y="0"/>
          <a:chExt cx="0" cy="0"/>
        </a:xfrm>
      </p:grpSpPr>
      <p:sp>
        <p:nvSpPr>
          <p:cNvPr id="376" name="Google Shape;376;p52"/>
          <p:cNvSpPr txBox="1"/>
          <p:nvPr>
            <p:ph idx="1" type="body"/>
          </p:nvPr>
        </p:nvSpPr>
        <p:spPr>
          <a:xfrm>
            <a:off x="500775" y="500400"/>
            <a:ext cx="7971000" cy="414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Clr>
                <a:schemeClr val="dk1"/>
              </a:buClr>
              <a:buSzPts val="1100"/>
              <a:buFont typeface="Arial"/>
              <a:buNone/>
            </a:pPr>
            <a:r>
              <a:rPr b="1" lang="en" sz="4800">
                <a:latin typeface="Oswald"/>
                <a:ea typeface="Oswald"/>
                <a:cs typeface="Oswald"/>
                <a:sym typeface="Oswald"/>
              </a:rPr>
              <a:t>ANY QUESTIONS?</a:t>
            </a:r>
            <a:endParaRPr>
              <a:latin typeface="Oswald"/>
              <a:ea typeface="Oswald"/>
              <a:cs typeface="Oswald"/>
              <a:sym typeface="Oswald"/>
            </a:endParaRPr>
          </a:p>
        </p:txBody>
      </p:sp>
      <p:sp>
        <p:nvSpPr>
          <p:cNvPr id="377" name="Google Shape;377;p52"/>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81" name="Shape 381"/>
        <p:cNvGrpSpPr/>
        <p:nvPr/>
      </p:nvGrpSpPr>
      <p:grpSpPr>
        <a:xfrm>
          <a:off x="0" y="0"/>
          <a:ext cx="0" cy="0"/>
          <a:chOff x="0" y="0"/>
          <a:chExt cx="0" cy="0"/>
        </a:xfrm>
      </p:grpSpPr>
      <p:sp>
        <p:nvSpPr>
          <p:cNvPr id="382" name="Google Shape;382;p53"/>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383" name="Google Shape;383;p53"/>
          <p:cNvSpPr txBox="1"/>
          <p:nvPr/>
        </p:nvSpPr>
        <p:spPr>
          <a:xfrm>
            <a:off x="1114425" y="1768075"/>
            <a:ext cx="7179600" cy="1231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400"/>
              <a:buFont typeface="Arial"/>
              <a:buNone/>
            </a:pPr>
            <a:r>
              <a:rPr b="0" i="0" lang="en" sz="3400" u="none" cap="none" strike="noStrike">
                <a:solidFill>
                  <a:schemeClr val="lt1"/>
                </a:solidFill>
                <a:latin typeface="Oswald"/>
                <a:ea typeface="Oswald"/>
                <a:cs typeface="Oswald"/>
                <a:sym typeface="Oswald"/>
              </a:rPr>
              <a:t>Clustering Algorithms in Unsupervised Machine Learning</a:t>
            </a:r>
            <a:endParaRPr b="0" i="0" sz="3400" u="none" cap="none" strike="noStrike">
              <a:solidFill>
                <a:schemeClr val="lt1"/>
              </a:solidFill>
              <a:latin typeface="Oswald"/>
              <a:ea typeface="Oswald"/>
              <a:cs typeface="Oswald"/>
              <a:sym typeface="Oswa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87" name="Shape 387"/>
        <p:cNvGrpSpPr/>
        <p:nvPr/>
      </p:nvGrpSpPr>
      <p:grpSpPr>
        <a:xfrm>
          <a:off x="0" y="0"/>
          <a:ext cx="0" cy="0"/>
          <a:chOff x="0" y="0"/>
          <a:chExt cx="0" cy="0"/>
        </a:xfrm>
      </p:grpSpPr>
      <p:sp>
        <p:nvSpPr>
          <p:cNvPr id="388" name="Google Shape;388;p54"/>
          <p:cNvSpPr txBox="1"/>
          <p:nvPr>
            <p:ph type="title"/>
          </p:nvPr>
        </p:nvSpPr>
        <p:spPr>
          <a:xfrm>
            <a:off x="811275" y="404496"/>
            <a:ext cx="7578300" cy="8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2500">
                <a:latin typeface="Oswald"/>
                <a:ea typeface="Oswald"/>
                <a:cs typeface="Oswald"/>
                <a:sym typeface="Oswald"/>
              </a:rPr>
              <a:t>DBSCAN</a:t>
            </a:r>
            <a:endParaRPr sz="2500">
              <a:latin typeface="Oswald"/>
              <a:ea typeface="Oswald"/>
              <a:cs typeface="Oswald"/>
              <a:sym typeface="Oswald"/>
            </a:endParaRPr>
          </a:p>
        </p:txBody>
      </p:sp>
      <p:sp>
        <p:nvSpPr>
          <p:cNvPr id="389" name="Google Shape;389;p54"/>
          <p:cNvSpPr txBox="1"/>
          <p:nvPr>
            <p:ph idx="1" type="body"/>
          </p:nvPr>
        </p:nvSpPr>
        <p:spPr>
          <a:xfrm>
            <a:off x="472350" y="1116100"/>
            <a:ext cx="8199300" cy="35055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2100">
                <a:latin typeface="Calibri"/>
                <a:ea typeface="Calibri"/>
                <a:cs typeface="Calibri"/>
                <a:sym typeface="Calibri"/>
              </a:rPr>
              <a:t>DBSCAN (Density-Based Spatial Clustering of Applications with Noise) is a popular learning method utilized in model building and machine learning algorithms. This is a clustering method that is used in machine learning to separate clusters of high density from clusters of low density. Clustering analysis or simply Clustering is basically an unsupervised learning method that divides the data points into a number of specific batches or groups, such that the data points in the same groups have similar properties and data points in different groups have different properties in some sense.</a:t>
            </a:r>
            <a:endParaRPr sz="1500">
              <a:latin typeface="Calibri"/>
              <a:ea typeface="Calibri"/>
              <a:cs typeface="Calibri"/>
              <a:sym typeface="Calibri"/>
            </a:endParaRPr>
          </a:p>
        </p:txBody>
      </p:sp>
      <p:sp>
        <p:nvSpPr>
          <p:cNvPr id="390" name="Google Shape;390;p54"/>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394" name="Shape 394"/>
        <p:cNvGrpSpPr/>
        <p:nvPr/>
      </p:nvGrpSpPr>
      <p:grpSpPr>
        <a:xfrm>
          <a:off x="0" y="0"/>
          <a:ext cx="0" cy="0"/>
          <a:chOff x="0" y="0"/>
          <a:chExt cx="0" cy="0"/>
        </a:xfrm>
      </p:grpSpPr>
      <p:sp>
        <p:nvSpPr>
          <p:cNvPr id="395" name="Google Shape;395;p55"/>
          <p:cNvSpPr txBox="1"/>
          <p:nvPr>
            <p:ph type="title"/>
          </p:nvPr>
        </p:nvSpPr>
        <p:spPr>
          <a:xfrm>
            <a:off x="782850" y="206002"/>
            <a:ext cx="7578300" cy="51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0"/>
              </a:spcAft>
              <a:buClr>
                <a:schemeClr val="dk1"/>
              </a:buClr>
              <a:buSzPts val="1100"/>
              <a:buFont typeface="Arial"/>
              <a:buNone/>
            </a:pPr>
            <a:r>
              <a:t/>
            </a:r>
            <a:endParaRPr b="1" sz="3000">
              <a:latin typeface="Calibri"/>
              <a:ea typeface="Calibri"/>
              <a:cs typeface="Calibri"/>
              <a:sym typeface="Calibri"/>
            </a:endParaRPr>
          </a:p>
          <a:p>
            <a:pPr indent="0" lvl="0" marL="0" rtl="0" algn="l">
              <a:lnSpc>
                <a:spcPct val="115000"/>
              </a:lnSpc>
              <a:spcBef>
                <a:spcPts val="2400"/>
              </a:spcBef>
              <a:spcAft>
                <a:spcPts val="0"/>
              </a:spcAft>
              <a:buClr>
                <a:schemeClr val="dk1"/>
              </a:buClr>
              <a:buSzPts val="1100"/>
              <a:buFont typeface="Arial"/>
              <a:buNone/>
            </a:pPr>
            <a:r>
              <a:rPr b="1" lang="en" sz="3000">
                <a:latin typeface="Calibri"/>
                <a:ea typeface="Calibri"/>
                <a:cs typeface="Calibri"/>
                <a:sym typeface="Calibri"/>
              </a:rPr>
              <a:t>                                </a:t>
            </a:r>
            <a:r>
              <a:rPr b="1" lang="en" sz="3000">
                <a:latin typeface="Calibri"/>
                <a:ea typeface="Calibri"/>
                <a:cs typeface="Calibri"/>
                <a:sym typeface="Calibri"/>
              </a:rPr>
              <a:t>Auto Encoder</a:t>
            </a:r>
            <a:endParaRPr b="1" sz="3000">
              <a:latin typeface="Calibri"/>
              <a:ea typeface="Calibri"/>
              <a:cs typeface="Calibri"/>
              <a:sym typeface="Calibri"/>
            </a:endParaRPr>
          </a:p>
          <a:p>
            <a:pPr indent="0" lvl="0" marL="0" rtl="0" algn="ctr">
              <a:lnSpc>
                <a:spcPct val="100000"/>
              </a:lnSpc>
              <a:spcBef>
                <a:spcPts val="600"/>
              </a:spcBef>
              <a:spcAft>
                <a:spcPts val="0"/>
              </a:spcAft>
              <a:buSzPts val="1400"/>
              <a:buNone/>
            </a:pPr>
            <a:r>
              <a:t/>
            </a:r>
            <a:endParaRPr sz="2500">
              <a:latin typeface="Oswald"/>
              <a:ea typeface="Oswald"/>
              <a:cs typeface="Oswald"/>
              <a:sym typeface="Oswald"/>
            </a:endParaRPr>
          </a:p>
        </p:txBody>
      </p:sp>
      <p:sp>
        <p:nvSpPr>
          <p:cNvPr id="396" name="Google Shape;396;p55"/>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
        <p:nvSpPr>
          <p:cNvPr id="397" name="Google Shape;397;p55"/>
          <p:cNvSpPr txBox="1"/>
          <p:nvPr/>
        </p:nvSpPr>
        <p:spPr>
          <a:xfrm>
            <a:off x="387600" y="812225"/>
            <a:ext cx="8368800" cy="42945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Calibri"/>
                <a:ea typeface="Calibri"/>
                <a:cs typeface="Calibri"/>
                <a:sym typeface="Calibri"/>
              </a:rPr>
              <a:t>Autoencoders are a type of artificial neural network that is used to learn feature representation in an unsupervised manner. It uses the same data for input and output. By adding a bottleneck in the network, it forces the network to create a compressed version of the input data, which is how the encoder works. Meanwhile, the decoder reconstructs the encoded features to its original input.</a:t>
            </a:r>
            <a:endParaRPr b="0" i="0" sz="18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Calibri"/>
                <a:ea typeface="Calibri"/>
                <a:cs typeface="Calibri"/>
                <a:sym typeface="Calibri"/>
              </a:rPr>
              <a:t>There are different types of autoencoder models. In a stacked autoencoder model, encoder and decoder have multiple hidden layers for encoding and decoding.</a:t>
            </a:r>
            <a:endParaRPr b="0" i="0" sz="18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Calibri"/>
                <a:ea typeface="Calibri"/>
                <a:cs typeface="Calibri"/>
                <a:sym typeface="Calibri"/>
              </a:rPr>
              <a:t>Clustering is difficult to do in high dimensions because the distance between most pairs of points is similar. Using an autoencoder lets you re-represent high dimensional points in a lower-dimensional space. It doesn't do clustering per se - but it is a useful preprocessing step for a secondary clustering step. You would map each input vector xixi to a vector zizi (not a matrix...) with a smaller dimensionality, say 2 or 3. You'd then use some other clustering algorithm on all the zizi values</a:t>
            </a:r>
            <a:endParaRPr b="0" i="0" sz="3300" u="none" cap="none" strike="noStrike">
              <a:solidFill>
                <a:schemeClr val="lt1"/>
              </a:solidFill>
              <a:latin typeface="Oswald"/>
              <a:ea typeface="Oswald"/>
              <a:cs typeface="Oswald"/>
              <a:sym typeface="Oswa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401" name="Shape 401"/>
        <p:cNvGrpSpPr/>
        <p:nvPr/>
      </p:nvGrpSpPr>
      <p:grpSpPr>
        <a:xfrm>
          <a:off x="0" y="0"/>
          <a:ext cx="0" cy="0"/>
          <a:chOff x="0" y="0"/>
          <a:chExt cx="0" cy="0"/>
        </a:xfrm>
      </p:grpSpPr>
      <p:sp>
        <p:nvSpPr>
          <p:cNvPr id="402" name="Google Shape;402;p56"/>
          <p:cNvSpPr txBox="1"/>
          <p:nvPr>
            <p:ph type="title"/>
          </p:nvPr>
        </p:nvSpPr>
        <p:spPr>
          <a:xfrm>
            <a:off x="782850" y="205996"/>
            <a:ext cx="7578300" cy="8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2600">
                <a:latin typeface="Oswald"/>
                <a:ea typeface="Oswald"/>
                <a:cs typeface="Oswald"/>
                <a:sym typeface="Oswald"/>
              </a:rPr>
              <a:t>HIERARCHICAL CLUSTERING</a:t>
            </a:r>
            <a:endParaRPr sz="2600">
              <a:latin typeface="Oswald"/>
              <a:ea typeface="Oswald"/>
              <a:cs typeface="Oswald"/>
              <a:sym typeface="Oswald"/>
            </a:endParaRPr>
          </a:p>
        </p:txBody>
      </p:sp>
      <p:sp>
        <p:nvSpPr>
          <p:cNvPr id="403" name="Google Shape;403;p56"/>
          <p:cNvSpPr txBox="1"/>
          <p:nvPr>
            <p:ph idx="1" type="body"/>
          </p:nvPr>
        </p:nvSpPr>
        <p:spPr>
          <a:xfrm>
            <a:off x="372200" y="1134800"/>
            <a:ext cx="4525200" cy="2598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1600">
                <a:latin typeface="Calibri"/>
                <a:ea typeface="Calibri"/>
                <a:cs typeface="Calibri"/>
                <a:sym typeface="Calibri"/>
              </a:rPr>
              <a:t>Hierarchical clustering, also known as hierarchical cluster analysis, is an algorithm that groups similar objects into groups called clusters. The endpoint is a set of clusters, where each cluster is distinct from each other cluster, and the objects within each cluster are broadly similar to each other.</a:t>
            </a:r>
            <a:endParaRPr sz="1600">
              <a:latin typeface="Calibri"/>
              <a:ea typeface="Calibri"/>
              <a:cs typeface="Calibri"/>
              <a:sym typeface="Calibri"/>
            </a:endParaRPr>
          </a:p>
          <a:p>
            <a:pPr indent="0" lvl="0" marL="0" rtl="0" algn="just">
              <a:lnSpc>
                <a:spcPct val="100000"/>
              </a:lnSpc>
              <a:spcBef>
                <a:spcPts val="0"/>
              </a:spcBef>
              <a:spcAft>
                <a:spcPts val="0"/>
              </a:spcAft>
              <a:buClr>
                <a:schemeClr val="dk1"/>
              </a:buClr>
              <a:buSzPts val="1100"/>
              <a:buFont typeface="Arial"/>
              <a:buNone/>
            </a:pPr>
            <a:r>
              <a:rPr lang="en" sz="1600">
                <a:latin typeface="Calibri"/>
                <a:ea typeface="Calibri"/>
                <a:cs typeface="Calibri"/>
                <a:sym typeface="Calibri"/>
              </a:rPr>
              <a:t>Hierarchical clustering can be performed with either a distance matrix or raw data. When raw data is provided, the software will automatically compute a distance matrix in the background.</a:t>
            </a:r>
            <a:endParaRPr sz="1100">
              <a:latin typeface="Calibri"/>
              <a:ea typeface="Calibri"/>
              <a:cs typeface="Calibri"/>
              <a:sym typeface="Calibri"/>
            </a:endParaRPr>
          </a:p>
        </p:txBody>
      </p:sp>
      <p:sp>
        <p:nvSpPr>
          <p:cNvPr id="404" name="Google Shape;404;p56"/>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405" name="Google Shape;405;p56"/>
          <p:cNvPicPr preferRelativeResize="0"/>
          <p:nvPr/>
        </p:nvPicPr>
        <p:blipFill rotWithShape="1">
          <a:blip r:embed="rId3">
            <a:alphaModFix/>
          </a:blip>
          <a:srcRect b="12640" l="0" r="0" t="0"/>
          <a:stretch/>
        </p:blipFill>
        <p:spPr>
          <a:xfrm>
            <a:off x="5068400" y="1134800"/>
            <a:ext cx="3720801" cy="259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15"/>
          <p:cNvSpPr txBox="1"/>
          <p:nvPr>
            <p:ph type="title"/>
          </p:nvPr>
        </p:nvSpPr>
        <p:spPr>
          <a:xfrm>
            <a:off x="782850" y="336988"/>
            <a:ext cx="7578300" cy="115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PROBLEM STATEMENT </a:t>
            </a:r>
            <a:endParaRPr b="1" sz="2600">
              <a:latin typeface="Oswald"/>
              <a:ea typeface="Oswald"/>
              <a:cs typeface="Oswald"/>
              <a:sym typeface="Oswald"/>
            </a:endParaRPr>
          </a:p>
        </p:txBody>
      </p:sp>
      <p:sp>
        <p:nvSpPr>
          <p:cNvPr id="82" name="Google Shape;82;p15"/>
          <p:cNvSpPr txBox="1"/>
          <p:nvPr>
            <p:ph idx="1" type="body"/>
          </p:nvPr>
        </p:nvSpPr>
        <p:spPr>
          <a:xfrm>
            <a:off x="391425" y="1495600"/>
            <a:ext cx="4423200" cy="2733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1600">
                <a:latin typeface="Calibri"/>
                <a:ea typeface="Calibri"/>
                <a:cs typeface="Calibri"/>
                <a:sym typeface="Calibri"/>
              </a:rPr>
              <a:t>RBL’s marketing department collects various customer specific data of the credit card holders. They need a mechanism to segment the customer based to target and provide product ideas to the management. Currently these tasks are performed manually, which is leading to human errors, biased decisions, and other such factors. So, the management wants to design a system that would automate this process and help the different stakeholders to make informed business decision.</a:t>
            </a:r>
            <a:endParaRPr sz="1600">
              <a:latin typeface="Calibri"/>
              <a:ea typeface="Calibri"/>
              <a:cs typeface="Calibri"/>
              <a:sym typeface="Calibri"/>
            </a:endParaRPr>
          </a:p>
          <a:p>
            <a:pPr indent="0" lvl="0" marL="0" rtl="0" algn="just">
              <a:lnSpc>
                <a:spcPct val="100000"/>
              </a:lnSpc>
              <a:spcBef>
                <a:spcPts val="0"/>
              </a:spcBef>
              <a:spcAft>
                <a:spcPts val="0"/>
              </a:spcAft>
              <a:buNone/>
            </a:pPr>
            <a:r>
              <a:t/>
            </a:r>
            <a:endParaRPr sz="1600">
              <a:latin typeface="Calibri"/>
              <a:ea typeface="Calibri"/>
              <a:cs typeface="Calibri"/>
              <a:sym typeface="Calibri"/>
            </a:endParaRPr>
          </a:p>
          <a:p>
            <a:pPr indent="0" lvl="0" marL="914400" rtl="0" algn="l">
              <a:lnSpc>
                <a:spcPct val="100000"/>
              </a:lnSpc>
              <a:spcBef>
                <a:spcPts val="600"/>
              </a:spcBef>
              <a:spcAft>
                <a:spcPts val="0"/>
              </a:spcAft>
              <a:buSzPts val="2400"/>
              <a:buNone/>
            </a:pPr>
            <a:r>
              <a:t/>
            </a:r>
            <a:endParaRPr sz="1200">
              <a:latin typeface="Times New Roman"/>
              <a:ea typeface="Times New Roman"/>
              <a:cs typeface="Times New Roman"/>
              <a:sym typeface="Times New Roman"/>
            </a:endParaRPr>
          </a:p>
        </p:txBody>
      </p:sp>
      <p:sp>
        <p:nvSpPr>
          <p:cNvPr id="83" name="Google Shape;83;p15"/>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84" name="Google Shape;84;p15"/>
          <p:cNvPicPr preferRelativeResize="0"/>
          <p:nvPr/>
        </p:nvPicPr>
        <p:blipFill rotWithShape="1">
          <a:blip r:embed="rId3">
            <a:alphaModFix/>
          </a:blip>
          <a:srcRect b="0" l="0" r="0" t="0"/>
          <a:stretch/>
        </p:blipFill>
        <p:spPr>
          <a:xfrm>
            <a:off x="5031525" y="1826425"/>
            <a:ext cx="3694200" cy="200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88" name="Shape 88"/>
        <p:cNvGrpSpPr/>
        <p:nvPr/>
      </p:nvGrpSpPr>
      <p:grpSpPr>
        <a:xfrm>
          <a:off x="0" y="0"/>
          <a:ext cx="0" cy="0"/>
          <a:chOff x="0" y="0"/>
          <a:chExt cx="0" cy="0"/>
        </a:xfrm>
      </p:grpSpPr>
      <p:sp>
        <p:nvSpPr>
          <p:cNvPr id="89" name="Google Shape;89;p16"/>
          <p:cNvSpPr txBox="1"/>
          <p:nvPr>
            <p:ph type="title"/>
          </p:nvPr>
        </p:nvSpPr>
        <p:spPr>
          <a:xfrm>
            <a:off x="782850" y="205988"/>
            <a:ext cx="7578300" cy="115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OBJECTIVES</a:t>
            </a:r>
            <a:endParaRPr b="1" sz="2600">
              <a:latin typeface="Oswald"/>
              <a:ea typeface="Oswald"/>
              <a:cs typeface="Oswald"/>
              <a:sym typeface="Oswald"/>
            </a:endParaRPr>
          </a:p>
        </p:txBody>
      </p:sp>
      <p:sp>
        <p:nvSpPr>
          <p:cNvPr id="90" name="Google Shape;90;p16"/>
          <p:cNvSpPr txBox="1"/>
          <p:nvPr>
            <p:ph idx="1" type="body"/>
          </p:nvPr>
        </p:nvSpPr>
        <p:spPr>
          <a:xfrm>
            <a:off x="376025" y="1930575"/>
            <a:ext cx="4928700" cy="1549500"/>
          </a:xfrm>
          <a:prstGeom prst="rect">
            <a:avLst/>
          </a:prstGeom>
          <a:noFill/>
          <a:ln>
            <a:noFill/>
          </a:ln>
        </p:spPr>
        <p:txBody>
          <a:bodyPr anchorCtr="0" anchor="t" bIns="91425" lIns="91425" spcFirstLastPara="1" rIns="91425" wrap="square" tIns="91425">
            <a:noAutofit/>
          </a:bodyPr>
          <a:lstStyle/>
          <a:p>
            <a:pPr indent="-330200" lvl="0" marL="457200" marR="330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Develop a solution </a:t>
            </a:r>
            <a:endParaRPr sz="1600">
              <a:latin typeface="Calibri"/>
              <a:ea typeface="Calibri"/>
              <a:cs typeface="Calibri"/>
              <a:sym typeface="Calibri"/>
            </a:endParaRPr>
          </a:p>
          <a:p>
            <a:pPr indent="-330200" lvl="0" marL="457200" marR="330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Implement various clustering algorithm </a:t>
            </a:r>
            <a:endParaRPr sz="1600">
              <a:latin typeface="Calibri"/>
              <a:ea typeface="Calibri"/>
              <a:cs typeface="Calibri"/>
              <a:sym typeface="Calibri"/>
            </a:endParaRPr>
          </a:p>
          <a:p>
            <a:pPr indent="-330200" lvl="0" marL="457200" marR="330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Identify the best model </a:t>
            </a:r>
            <a:endParaRPr sz="1600">
              <a:latin typeface="Calibri"/>
              <a:ea typeface="Calibri"/>
              <a:cs typeface="Calibri"/>
              <a:sym typeface="Calibri"/>
            </a:endParaRPr>
          </a:p>
          <a:p>
            <a:pPr indent="-330200" lvl="0" marL="457200" marR="330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Deploy the machine learning model </a:t>
            </a:r>
            <a:endParaRPr sz="1600">
              <a:latin typeface="Calibri"/>
              <a:ea typeface="Calibri"/>
              <a:cs typeface="Calibri"/>
              <a:sym typeface="Calibri"/>
            </a:endParaRPr>
          </a:p>
          <a:p>
            <a:pPr indent="-330200" lvl="0" marL="457200" marR="330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Design a UI</a:t>
            </a:r>
            <a:endParaRPr sz="1600">
              <a:latin typeface="Calibri"/>
              <a:ea typeface="Calibri"/>
              <a:cs typeface="Calibri"/>
              <a:sym typeface="Calibri"/>
            </a:endParaRPr>
          </a:p>
          <a:p>
            <a:pPr indent="0" lvl="0" marL="0" marR="330200" rtl="0" algn="just">
              <a:lnSpc>
                <a:spcPct val="100000"/>
              </a:lnSpc>
              <a:spcBef>
                <a:spcPts val="0"/>
              </a:spcBef>
              <a:spcAft>
                <a:spcPts val="0"/>
              </a:spcAft>
              <a:buClr>
                <a:schemeClr val="dk1"/>
              </a:buClr>
              <a:buSzPts val="1100"/>
              <a:buFont typeface="Arial"/>
              <a:buNone/>
            </a:pPr>
            <a:r>
              <a:t/>
            </a:r>
            <a:endParaRPr sz="1600">
              <a:latin typeface="Calibri"/>
              <a:ea typeface="Calibri"/>
              <a:cs typeface="Calibri"/>
              <a:sym typeface="Calibri"/>
            </a:endParaRPr>
          </a:p>
          <a:p>
            <a:pPr indent="0" lvl="0" marL="914400" rtl="0" algn="l">
              <a:lnSpc>
                <a:spcPct val="100000"/>
              </a:lnSpc>
              <a:spcBef>
                <a:spcPts val="600"/>
              </a:spcBef>
              <a:spcAft>
                <a:spcPts val="0"/>
              </a:spcAft>
              <a:buSzPts val="2400"/>
              <a:buNone/>
            </a:pPr>
            <a:r>
              <a:t/>
            </a:r>
            <a:endParaRPr sz="1200">
              <a:latin typeface="Times New Roman"/>
              <a:ea typeface="Times New Roman"/>
              <a:cs typeface="Times New Roman"/>
              <a:sym typeface="Times New Roman"/>
            </a:endParaRPr>
          </a:p>
        </p:txBody>
      </p:sp>
      <p:sp>
        <p:nvSpPr>
          <p:cNvPr id="91" name="Google Shape;91;p16"/>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92" name="Google Shape;92;p16"/>
          <p:cNvPicPr preferRelativeResize="0"/>
          <p:nvPr/>
        </p:nvPicPr>
        <p:blipFill rotWithShape="1">
          <a:blip r:embed="rId3">
            <a:alphaModFix/>
          </a:blip>
          <a:srcRect b="0" l="0" r="0" t="0"/>
          <a:stretch/>
        </p:blipFill>
        <p:spPr>
          <a:xfrm>
            <a:off x="5399350" y="1364600"/>
            <a:ext cx="3324650" cy="268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111"/>
        </a:soli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782850" y="426876"/>
            <a:ext cx="7578300" cy="72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PROJECT ARCHITECTURE</a:t>
            </a:r>
            <a:endParaRPr b="1" sz="2600">
              <a:latin typeface="Oswald"/>
              <a:ea typeface="Oswald"/>
              <a:cs typeface="Oswald"/>
              <a:sym typeface="Oswald"/>
            </a:endParaRPr>
          </a:p>
        </p:txBody>
      </p:sp>
      <p:sp>
        <p:nvSpPr>
          <p:cNvPr id="98" name="Google Shape;98;p17"/>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99" name="Google Shape;99;p17"/>
          <p:cNvPicPr preferRelativeResize="0"/>
          <p:nvPr/>
        </p:nvPicPr>
        <p:blipFill>
          <a:blip r:embed="rId3">
            <a:alphaModFix/>
          </a:blip>
          <a:stretch>
            <a:fillRect/>
          </a:stretch>
        </p:blipFill>
        <p:spPr>
          <a:xfrm>
            <a:off x="315600" y="1492163"/>
            <a:ext cx="8512549" cy="266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sp>
        <p:nvSpPr>
          <p:cNvPr id="104" name="Google Shape;104;p18"/>
          <p:cNvSpPr txBox="1"/>
          <p:nvPr>
            <p:ph type="title"/>
          </p:nvPr>
        </p:nvSpPr>
        <p:spPr>
          <a:xfrm>
            <a:off x="782850" y="568881"/>
            <a:ext cx="7578300" cy="8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PREPARATION OF DATA</a:t>
            </a:r>
            <a:endParaRPr b="1" sz="2600">
              <a:latin typeface="Oswald"/>
              <a:ea typeface="Oswald"/>
              <a:cs typeface="Oswald"/>
              <a:sym typeface="Oswald"/>
            </a:endParaRPr>
          </a:p>
        </p:txBody>
      </p:sp>
      <p:sp>
        <p:nvSpPr>
          <p:cNvPr id="105" name="Google Shape;105;p18"/>
          <p:cNvSpPr txBox="1"/>
          <p:nvPr>
            <p:ph idx="1" type="body"/>
          </p:nvPr>
        </p:nvSpPr>
        <p:spPr>
          <a:xfrm>
            <a:off x="611850" y="1374985"/>
            <a:ext cx="8236200" cy="2080200"/>
          </a:xfrm>
          <a:prstGeom prst="rect">
            <a:avLst/>
          </a:prstGeom>
          <a:noFill/>
          <a:ln>
            <a:noFill/>
          </a:ln>
        </p:spPr>
        <p:txBody>
          <a:bodyPr anchorCtr="0" anchor="t" bIns="91425" lIns="91425" spcFirstLastPara="1" rIns="91425" wrap="square" tIns="91425">
            <a:noAutofit/>
          </a:bodyPr>
          <a:lstStyle/>
          <a:p>
            <a:pPr indent="-330200" lvl="0" marL="457200" marR="330200" rtl="0" algn="just">
              <a:lnSpc>
                <a:spcPct val="115000"/>
              </a:lnSpc>
              <a:spcBef>
                <a:spcPts val="0"/>
              </a:spcBef>
              <a:spcAft>
                <a:spcPts val="0"/>
              </a:spcAft>
              <a:buSzPts val="1600"/>
              <a:buFont typeface="Calibri"/>
              <a:buChar char="●"/>
            </a:pPr>
            <a:r>
              <a:rPr lang="en" sz="1600">
                <a:latin typeface="Calibri"/>
                <a:ea typeface="Calibri"/>
                <a:cs typeface="Calibri"/>
                <a:sym typeface="Calibri"/>
              </a:rPr>
              <a:t>Loading the dataset </a:t>
            </a:r>
            <a:endParaRPr sz="1600">
              <a:latin typeface="Calibri"/>
              <a:ea typeface="Calibri"/>
              <a:cs typeface="Calibri"/>
              <a:sym typeface="Calibri"/>
            </a:endParaRPr>
          </a:p>
          <a:p>
            <a:pPr indent="-330200" lvl="0" marL="457200" marR="330200" rtl="0" algn="just">
              <a:lnSpc>
                <a:spcPct val="115000"/>
              </a:lnSpc>
              <a:spcBef>
                <a:spcPts val="0"/>
              </a:spcBef>
              <a:spcAft>
                <a:spcPts val="0"/>
              </a:spcAft>
              <a:buSzPts val="1600"/>
              <a:buFont typeface="Calibri"/>
              <a:buChar char="●"/>
            </a:pPr>
            <a:r>
              <a:rPr lang="en" sz="1600">
                <a:latin typeface="Calibri"/>
                <a:ea typeface="Calibri"/>
                <a:cs typeface="Calibri"/>
                <a:sym typeface="Calibri"/>
              </a:rPr>
              <a:t>Performed initial analysis of the dataset</a:t>
            </a:r>
            <a:endParaRPr sz="1600">
              <a:latin typeface="Calibri"/>
              <a:ea typeface="Calibri"/>
              <a:cs typeface="Calibri"/>
              <a:sym typeface="Calibri"/>
            </a:endParaRPr>
          </a:p>
          <a:p>
            <a:pPr indent="-330200" lvl="0" marL="457200" marR="330200" rtl="0" algn="just">
              <a:lnSpc>
                <a:spcPct val="115000"/>
              </a:lnSpc>
              <a:spcBef>
                <a:spcPts val="0"/>
              </a:spcBef>
              <a:spcAft>
                <a:spcPts val="0"/>
              </a:spcAft>
              <a:buSzPts val="1600"/>
              <a:buFont typeface="Calibri"/>
              <a:buChar char="●"/>
            </a:pPr>
            <a:r>
              <a:rPr lang="en" sz="1600">
                <a:latin typeface="Calibri"/>
                <a:ea typeface="Calibri"/>
                <a:cs typeface="Calibri"/>
                <a:sym typeface="Calibri"/>
              </a:rPr>
              <a:t>Reduced the business sense of the columns</a:t>
            </a:r>
            <a:endParaRPr sz="1600">
              <a:latin typeface="Calibri"/>
              <a:ea typeface="Calibri"/>
              <a:cs typeface="Calibri"/>
              <a:sym typeface="Calibri"/>
            </a:endParaRPr>
          </a:p>
          <a:p>
            <a:pPr indent="-330200" lvl="0" marL="457200" marR="330200" rtl="0" algn="just">
              <a:lnSpc>
                <a:spcPct val="115000"/>
              </a:lnSpc>
              <a:spcBef>
                <a:spcPts val="0"/>
              </a:spcBef>
              <a:spcAft>
                <a:spcPts val="0"/>
              </a:spcAft>
              <a:buSzPts val="1600"/>
              <a:buFont typeface="Calibri"/>
              <a:buChar char="●"/>
            </a:pPr>
            <a:r>
              <a:rPr lang="en" sz="1600">
                <a:latin typeface="Calibri"/>
                <a:ea typeface="Calibri"/>
                <a:cs typeface="Calibri"/>
                <a:sym typeface="Calibri"/>
              </a:rPr>
              <a:t>Column CREDIT LIMIT with only one row having null value was dropped from the dataset                                </a:t>
            </a:r>
            <a:endParaRPr sz="1600">
              <a:latin typeface="Calibri"/>
              <a:ea typeface="Calibri"/>
              <a:cs typeface="Calibri"/>
              <a:sym typeface="Calibri"/>
            </a:endParaRPr>
          </a:p>
          <a:p>
            <a:pPr indent="-330200" lvl="0" marL="457200" marR="330200" rtl="0" algn="just">
              <a:lnSpc>
                <a:spcPct val="115000"/>
              </a:lnSpc>
              <a:spcBef>
                <a:spcPts val="0"/>
              </a:spcBef>
              <a:spcAft>
                <a:spcPts val="0"/>
              </a:spcAft>
              <a:buSzPts val="1600"/>
              <a:buFont typeface="Calibri"/>
              <a:buChar char="●"/>
            </a:pPr>
            <a:r>
              <a:rPr lang="en" sz="1600">
                <a:latin typeface="Calibri"/>
                <a:ea typeface="Calibri"/>
                <a:cs typeface="Calibri"/>
                <a:sym typeface="Calibri"/>
              </a:rPr>
              <a:t>Column MINIMUM PAYMENTS had around 313 missing rows. </a:t>
            </a:r>
            <a:endParaRPr sz="1600">
              <a:latin typeface="Calibri"/>
              <a:ea typeface="Calibri"/>
              <a:cs typeface="Calibri"/>
              <a:sym typeface="Calibri"/>
            </a:endParaRPr>
          </a:p>
          <a:p>
            <a:pPr indent="-330200" lvl="0" marL="457200" marR="330200" rtl="0" algn="just">
              <a:lnSpc>
                <a:spcPct val="115000"/>
              </a:lnSpc>
              <a:spcBef>
                <a:spcPts val="0"/>
              </a:spcBef>
              <a:spcAft>
                <a:spcPts val="0"/>
              </a:spcAft>
              <a:buSzPts val="1600"/>
              <a:buFont typeface="Calibri"/>
              <a:buChar char="●"/>
            </a:pPr>
            <a:r>
              <a:rPr lang="en" sz="1600">
                <a:latin typeface="Calibri"/>
                <a:ea typeface="Calibri"/>
                <a:cs typeface="Calibri"/>
                <a:sym typeface="Calibri"/>
              </a:rPr>
              <a:t>Column CUST ID was dropped</a:t>
            </a:r>
            <a:endParaRPr sz="1600">
              <a:latin typeface="Calibri"/>
              <a:ea typeface="Calibri"/>
              <a:cs typeface="Calibri"/>
              <a:sym typeface="Calibri"/>
            </a:endParaRPr>
          </a:p>
          <a:p>
            <a:pPr indent="0" lvl="0" marL="457200" marR="330200" rtl="0" algn="just">
              <a:lnSpc>
                <a:spcPct val="100000"/>
              </a:lnSpc>
              <a:spcBef>
                <a:spcPts val="0"/>
              </a:spcBef>
              <a:spcAft>
                <a:spcPts val="0"/>
              </a:spcAft>
              <a:buSzPts val="2400"/>
              <a:buNone/>
            </a:pPr>
            <a:r>
              <a:t/>
            </a:r>
            <a:endParaRPr sz="1600">
              <a:latin typeface="Calibri"/>
              <a:ea typeface="Calibri"/>
              <a:cs typeface="Calibri"/>
              <a:sym typeface="Calibri"/>
            </a:endParaRPr>
          </a:p>
          <a:p>
            <a:pPr indent="0" lvl="0" marL="914400" rtl="0" algn="l">
              <a:lnSpc>
                <a:spcPct val="100000"/>
              </a:lnSpc>
              <a:spcBef>
                <a:spcPts val="600"/>
              </a:spcBef>
              <a:spcAft>
                <a:spcPts val="0"/>
              </a:spcAft>
              <a:buSzPts val="2400"/>
              <a:buNone/>
            </a:pPr>
            <a:r>
              <a:t/>
            </a:r>
            <a:endParaRPr sz="1500">
              <a:latin typeface="Times New Roman"/>
              <a:ea typeface="Times New Roman"/>
              <a:cs typeface="Times New Roman"/>
              <a:sym typeface="Times New Roman"/>
            </a:endParaRPr>
          </a:p>
        </p:txBody>
      </p:sp>
      <p:sp>
        <p:nvSpPr>
          <p:cNvPr id="106" name="Google Shape;106;p18"/>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sp>
        <p:nvSpPr>
          <p:cNvPr id="111" name="Google Shape;111;p19"/>
          <p:cNvSpPr txBox="1"/>
          <p:nvPr>
            <p:ph type="title"/>
          </p:nvPr>
        </p:nvSpPr>
        <p:spPr>
          <a:xfrm>
            <a:off x="782850" y="205996"/>
            <a:ext cx="7578300" cy="8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600">
                <a:latin typeface="Oswald"/>
                <a:ea typeface="Oswald"/>
                <a:cs typeface="Oswald"/>
                <a:sym typeface="Oswald"/>
              </a:rPr>
              <a:t>EXPLORATORY DATA ANALYSIS</a:t>
            </a:r>
            <a:endParaRPr b="1" sz="2600">
              <a:latin typeface="Oswald"/>
              <a:ea typeface="Oswald"/>
              <a:cs typeface="Oswald"/>
              <a:sym typeface="Oswald"/>
            </a:endParaRPr>
          </a:p>
        </p:txBody>
      </p:sp>
      <p:sp>
        <p:nvSpPr>
          <p:cNvPr id="112" name="Google Shape;112;p19"/>
          <p:cNvSpPr txBox="1"/>
          <p:nvPr>
            <p:ph idx="1" type="body"/>
          </p:nvPr>
        </p:nvSpPr>
        <p:spPr>
          <a:xfrm>
            <a:off x="289325" y="938975"/>
            <a:ext cx="4491600" cy="3964200"/>
          </a:xfrm>
          <a:prstGeom prst="rect">
            <a:avLst/>
          </a:prstGeom>
          <a:noFill/>
          <a:ln>
            <a:noFill/>
          </a:ln>
        </p:spPr>
        <p:txBody>
          <a:bodyPr anchorCtr="0" anchor="t" bIns="91425" lIns="91425" spcFirstLastPara="1" rIns="91425" wrap="square" tIns="91425">
            <a:noAutofit/>
          </a:bodyPr>
          <a:lstStyle/>
          <a:p>
            <a:pPr indent="-330200" lvl="0" marL="457200" marR="330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PURACHASES_INSTALLMENTS_FREQUECY</a:t>
            </a:r>
            <a:endParaRPr sz="1600">
              <a:latin typeface="Calibri"/>
              <a:ea typeface="Calibri"/>
              <a:cs typeface="Calibri"/>
              <a:sym typeface="Calibri"/>
            </a:endParaRPr>
          </a:p>
          <a:p>
            <a:pPr indent="-330200" lvl="0" marL="457200" marR="330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has strong positive correlation with PURCHASE FREQUENCY</a:t>
            </a:r>
            <a:endParaRPr sz="1600">
              <a:latin typeface="Calibri"/>
              <a:ea typeface="Calibri"/>
              <a:cs typeface="Calibri"/>
              <a:sym typeface="Calibri"/>
            </a:endParaRPr>
          </a:p>
          <a:p>
            <a:pPr indent="-330200" lvl="0" marL="457200" marR="330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BALANCE has a strong negative correlation with PRC_FULL_PAYMENT</a:t>
            </a:r>
            <a:endParaRPr sz="1600">
              <a:latin typeface="Calibri"/>
              <a:ea typeface="Calibri"/>
              <a:cs typeface="Calibri"/>
              <a:sym typeface="Calibri"/>
            </a:endParaRPr>
          </a:p>
          <a:p>
            <a:pPr indent="-330200" lvl="0" marL="457200" marR="330200" rtl="0" algn="just">
              <a:lnSpc>
                <a:spcPct val="100000"/>
              </a:lnSpc>
              <a:spcBef>
                <a:spcPts val="0"/>
              </a:spcBef>
              <a:spcAft>
                <a:spcPts val="0"/>
              </a:spcAft>
              <a:buSzPts val="1600"/>
              <a:buFont typeface="Calibri"/>
              <a:buChar char="●"/>
            </a:pPr>
            <a:r>
              <a:rPr lang="en" sz="1600">
                <a:latin typeface="Calibri"/>
                <a:ea typeface="Calibri"/>
                <a:cs typeface="Calibri"/>
                <a:sym typeface="Calibri"/>
              </a:rPr>
              <a:t>TENURE has almost no correlation with any (No linear relationship)</a:t>
            </a:r>
            <a:endParaRPr sz="1600">
              <a:latin typeface="Calibri"/>
              <a:ea typeface="Calibri"/>
              <a:cs typeface="Calibri"/>
              <a:sym typeface="Calibri"/>
            </a:endParaRPr>
          </a:p>
          <a:p>
            <a:pPr indent="-330200" lvl="0" marL="457200" marR="330200" rtl="0" algn="l">
              <a:lnSpc>
                <a:spcPct val="100000"/>
              </a:lnSpc>
              <a:spcBef>
                <a:spcPts val="0"/>
              </a:spcBef>
              <a:spcAft>
                <a:spcPts val="0"/>
              </a:spcAft>
              <a:buSzPts val="1600"/>
              <a:buFont typeface="Calibri"/>
              <a:buChar char="●"/>
            </a:pPr>
            <a:r>
              <a:rPr lang="en" sz="1600">
                <a:latin typeface="Calibri"/>
                <a:ea typeface="Calibri"/>
                <a:cs typeface="Calibri"/>
                <a:sym typeface="Calibri"/>
              </a:rPr>
              <a:t>Purchases has a positive </a:t>
            </a:r>
            <a:r>
              <a:rPr lang="en" sz="1600">
                <a:latin typeface="Calibri"/>
                <a:ea typeface="Calibri"/>
                <a:cs typeface="Calibri"/>
                <a:sym typeface="Calibri"/>
              </a:rPr>
              <a:t>correlation</a:t>
            </a:r>
            <a:r>
              <a:rPr lang="en" sz="1600">
                <a:latin typeface="Calibri"/>
                <a:ea typeface="Calibri"/>
                <a:cs typeface="Calibri"/>
                <a:sym typeface="Calibri"/>
              </a:rPr>
              <a:t>  with One-Off purchase of 0.92.</a:t>
            </a:r>
            <a:endParaRPr sz="1600">
              <a:latin typeface="Calibri"/>
              <a:ea typeface="Calibri"/>
              <a:cs typeface="Calibri"/>
              <a:sym typeface="Calibri"/>
            </a:endParaRPr>
          </a:p>
          <a:p>
            <a:pPr indent="-330200" lvl="0" marL="457200" marR="330200" rtl="0" algn="l">
              <a:lnSpc>
                <a:spcPct val="100000"/>
              </a:lnSpc>
              <a:spcBef>
                <a:spcPts val="0"/>
              </a:spcBef>
              <a:spcAft>
                <a:spcPts val="0"/>
              </a:spcAft>
              <a:buSzPts val="1600"/>
              <a:buFont typeface="Calibri"/>
              <a:buChar char="●"/>
            </a:pPr>
            <a:r>
              <a:rPr lang="en" sz="1600">
                <a:latin typeface="Calibri"/>
                <a:ea typeface="Calibri"/>
                <a:cs typeface="Calibri"/>
                <a:sym typeface="Calibri"/>
              </a:rPr>
              <a:t> PURCHASES FREQUENCY has a positive correlation with PURCHASES INSTALLMENT FREQUENCY of 0.86.</a:t>
            </a:r>
            <a:endParaRPr sz="1600">
              <a:latin typeface="Calibri"/>
              <a:ea typeface="Calibri"/>
              <a:cs typeface="Calibri"/>
              <a:sym typeface="Calibri"/>
            </a:endParaRPr>
          </a:p>
          <a:p>
            <a:pPr indent="-330200" lvl="0" marL="457200" marR="330200" rtl="0" algn="l">
              <a:lnSpc>
                <a:spcPct val="100000"/>
              </a:lnSpc>
              <a:spcBef>
                <a:spcPts val="0"/>
              </a:spcBef>
              <a:spcAft>
                <a:spcPts val="0"/>
              </a:spcAft>
              <a:buSzPts val="1600"/>
              <a:buFont typeface="Calibri"/>
              <a:buChar char="●"/>
            </a:pPr>
            <a:r>
              <a:rPr lang="en" sz="1600">
                <a:latin typeface="Calibri"/>
                <a:ea typeface="Calibri"/>
                <a:cs typeface="Calibri"/>
                <a:sym typeface="Calibri"/>
              </a:rPr>
              <a:t> CASH ADVANCE_TRX  has a </a:t>
            </a:r>
            <a:r>
              <a:rPr lang="en" sz="1600">
                <a:latin typeface="Calibri"/>
                <a:ea typeface="Calibri"/>
                <a:cs typeface="Calibri"/>
                <a:sym typeface="Calibri"/>
              </a:rPr>
              <a:t>positive</a:t>
            </a:r>
            <a:r>
              <a:rPr lang="en" sz="1600">
                <a:latin typeface="Calibri"/>
                <a:ea typeface="Calibri"/>
                <a:cs typeface="Calibri"/>
                <a:sym typeface="Calibri"/>
              </a:rPr>
              <a:t> correlation with CASH ADVANCE_FREQUENCY of 0.8.</a:t>
            </a:r>
            <a:endParaRPr sz="1600">
              <a:latin typeface="Calibri"/>
              <a:ea typeface="Calibri"/>
              <a:cs typeface="Calibri"/>
              <a:sym typeface="Calibri"/>
            </a:endParaRPr>
          </a:p>
          <a:p>
            <a:pPr indent="0" lvl="0" marL="914400" rtl="0" algn="just">
              <a:lnSpc>
                <a:spcPct val="100000"/>
              </a:lnSpc>
              <a:spcBef>
                <a:spcPts val="600"/>
              </a:spcBef>
              <a:spcAft>
                <a:spcPts val="0"/>
              </a:spcAft>
              <a:buSzPts val="2400"/>
              <a:buNone/>
            </a:pPr>
            <a:r>
              <a:t/>
            </a:r>
            <a:endParaRPr b="1" sz="1600">
              <a:solidFill>
                <a:schemeClr val="dk1"/>
              </a:solidFill>
              <a:latin typeface="Calibri"/>
              <a:ea typeface="Calibri"/>
              <a:cs typeface="Calibri"/>
              <a:sym typeface="Calibri"/>
            </a:endParaRPr>
          </a:p>
        </p:txBody>
      </p:sp>
      <p:sp>
        <p:nvSpPr>
          <p:cNvPr id="113" name="Google Shape;113;p19"/>
          <p:cNvSpPr txBox="1"/>
          <p:nvPr>
            <p:ph idx="12" type="sldNum"/>
          </p:nvPr>
        </p:nvSpPr>
        <p:spPr>
          <a:xfrm>
            <a:off x="-125" y="4903155"/>
            <a:ext cx="9144000" cy="2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fld id="{00000000-1234-1234-1234-123412341234}" type="slidenum">
              <a:rPr lang="en"/>
              <a:t>‹#›</a:t>
            </a:fld>
            <a:endParaRPr/>
          </a:p>
        </p:txBody>
      </p:sp>
      <p:pic>
        <p:nvPicPr>
          <p:cNvPr id="114" name="Google Shape;114;p19"/>
          <p:cNvPicPr preferRelativeResize="0"/>
          <p:nvPr/>
        </p:nvPicPr>
        <p:blipFill>
          <a:blip r:embed="rId3">
            <a:alphaModFix/>
          </a:blip>
          <a:stretch>
            <a:fillRect/>
          </a:stretch>
        </p:blipFill>
        <p:spPr>
          <a:xfrm>
            <a:off x="4946775" y="1268900"/>
            <a:ext cx="3769175" cy="3634275"/>
          </a:xfrm>
          <a:prstGeom prst="rect">
            <a:avLst/>
          </a:prstGeom>
          <a:noFill/>
          <a:ln>
            <a:noFill/>
          </a:ln>
        </p:spPr>
      </p:pic>
      <p:sp>
        <p:nvSpPr>
          <p:cNvPr id="115" name="Google Shape;115;p19"/>
          <p:cNvSpPr txBox="1"/>
          <p:nvPr/>
        </p:nvSpPr>
        <p:spPr>
          <a:xfrm>
            <a:off x="5331363" y="8378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sz="1600">
                <a:solidFill>
                  <a:schemeClr val="lt1"/>
                </a:solidFill>
                <a:latin typeface="Calibri"/>
                <a:ea typeface="Calibri"/>
                <a:cs typeface="Calibri"/>
                <a:sym typeface="Calibri"/>
              </a:rPr>
              <a:t>HEAT MAP</a:t>
            </a:r>
            <a:endParaRPr b="1" sz="16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Miranda template">
  <a:themeElements>
    <a:clrScheme name="Custom 347">
      <a:dk1>
        <a:srgbClr val="000000"/>
      </a:dk1>
      <a:lt1>
        <a:srgbClr val="FFFFFF"/>
      </a:lt1>
      <a:dk2>
        <a:srgbClr val="666666"/>
      </a:dk2>
      <a:lt2>
        <a:srgbClr val="F3F3F3"/>
      </a:lt2>
      <a:accent1>
        <a:srgbClr val="588A87"/>
      </a:accent1>
      <a:accent2>
        <a:srgbClr val="BBDBDF"/>
      </a:accent2>
      <a:accent3>
        <a:srgbClr val="7E89A0"/>
      </a:accent3>
      <a:accent4>
        <a:srgbClr val="BEC1D6"/>
      </a:accent4>
      <a:accent5>
        <a:srgbClr val="9B7160"/>
      </a:accent5>
      <a:accent6>
        <a:srgbClr val="D8C0A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